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Bricolage Grotesque Extra Bold"/>
      <p:regular r:id="rId17"/>
    </p:embeddedFont>
    <p:embeddedFont>
      <p:font typeface="Montserrat"/>
      <p:regular r:id="rId18"/>
    </p:embeddedFont>
    <p:embeddedFont>
      <p:font typeface="Montserrat"/>
      <p:regular r:id="rId19"/>
    </p:embeddedFont>
    <p:embeddedFont>
      <p:font typeface="Montserrat"/>
      <p:regular r:id="rId20"/>
    </p:embeddedFont>
    <p:embeddedFont>
      <p:font typeface="Montserrat"/>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4-1.pn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1.png>
</file>

<file path=ppt/media/image-5-2.svg>
</file>

<file path=ppt/media/image-5-3.png>
</file>

<file path=ppt/media/image-5-4.svg>
</file>

<file path=ppt/media/image-6-1.png>
</file>

<file path=ppt/media/image-6-2.svg>
</file>

<file path=ppt/media/image-6-3.png>
</file>

<file path=ppt/media/image-6-4.svg>
</file>

<file path=ppt/media/image-6-5.png>
</file>

<file path=ppt/media/image-6-6.sv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svg"/><Relationship Id="rId4" Type="http://schemas.openxmlformats.org/officeDocument/2006/relationships/image" Target="../media/image-4-4.png"/><Relationship Id="rId5" Type="http://schemas.openxmlformats.org/officeDocument/2006/relationships/image" Target="../media/image-4-5.svg"/><Relationship Id="rId6" Type="http://schemas.openxmlformats.org/officeDocument/2006/relationships/image" Target="../media/image-4-6.png"/><Relationship Id="rId7" Type="http://schemas.openxmlformats.org/officeDocument/2006/relationships/image" Target="../media/image-4-7.svg"/><Relationship Id="rId8" Type="http://schemas.openxmlformats.org/officeDocument/2006/relationships/image" Target="../media/image-4-8.png"/><Relationship Id="rId9" Type="http://schemas.openxmlformats.org/officeDocument/2006/relationships/image" Target="../media/image-4-9.svg"/><Relationship Id="rId10" Type="http://schemas.openxmlformats.org/officeDocument/2006/relationships/slideLayout" Target="../slideLayouts/slideLayout5.xml"/><Relationship Id="rId11"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svg"/><Relationship Id="rId3" Type="http://schemas.openxmlformats.org/officeDocument/2006/relationships/image" Target="../media/image-5-3.png"/><Relationship Id="rId4" Type="http://schemas.openxmlformats.org/officeDocument/2006/relationships/image" Target="../media/image-5-4.sv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svg"/><Relationship Id="rId3" Type="http://schemas.openxmlformats.org/officeDocument/2006/relationships/image" Target="../media/image-6-3.png"/><Relationship Id="rId4" Type="http://schemas.openxmlformats.org/officeDocument/2006/relationships/image" Target="../media/image-6-4.svg"/><Relationship Id="rId5" Type="http://schemas.openxmlformats.org/officeDocument/2006/relationships/image" Target="../media/image-6-5.png"/><Relationship Id="rId6" Type="http://schemas.openxmlformats.org/officeDocument/2006/relationships/image" Target="../media/image-6-6.svg"/><Relationship Id="rId7" Type="http://schemas.openxmlformats.org/officeDocument/2006/relationships/slideLayout" Target="../slideLayouts/slideLayout7.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0E3F">
              <a:alpha val="80000"/>
            </a:srgbClr>
          </a:solidFill>
          <a:ln/>
        </p:spPr>
      </p:sp>
      <p:sp>
        <p:nvSpPr>
          <p:cNvPr id="4" name="Text 1"/>
          <p:cNvSpPr/>
          <p:nvPr/>
        </p:nvSpPr>
        <p:spPr>
          <a:xfrm>
            <a:off x="865227" y="2565559"/>
            <a:ext cx="12899827" cy="1543050"/>
          </a:xfrm>
          <a:prstGeom prst="rect">
            <a:avLst/>
          </a:prstGeom>
          <a:noFill/>
          <a:ln/>
        </p:spPr>
        <p:txBody>
          <a:bodyPr wrap="square" lIns="0" tIns="0" rIns="0" bIns="0" rtlCol="0" anchor="t"/>
          <a:lstStyle/>
          <a:p>
            <a:pPr algn="l" indent="0" marL="0">
              <a:lnSpc>
                <a:spcPts val="6050"/>
              </a:lnSpc>
              <a:buNone/>
            </a:pPr>
            <a:r>
              <a:rPr lang="en-US" sz="4850" b="1" dirty="0">
                <a:solidFill>
                  <a:srgbClr val="EEAEF6"/>
                </a:solidFill>
                <a:latin typeface="Bricolage Grotesque Extra Bold" pitchFamily="34" charset="0"/>
                <a:ea typeface="Bricolage Grotesque Extra Bold" pitchFamily="34" charset="-122"/>
                <a:cs typeface="Bricolage Grotesque Extra Bold" pitchFamily="34" charset="-120"/>
              </a:rPr>
              <a:t>Telecom Churn Prediction &amp; Retention Strategy</a:t>
            </a:r>
            <a:endParaRPr lang="en-US" sz="4850" dirty="0"/>
          </a:p>
        </p:txBody>
      </p:sp>
      <p:sp>
        <p:nvSpPr>
          <p:cNvPr id="5" name="Text 2"/>
          <p:cNvSpPr/>
          <p:nvPr/>
        </p:nvSpPr>
        <p:spPr>
          <a:xfrm>
            <a:off x="865227" y="4478893"/>
            <a:ext cx="12899827" cy="1185148"/>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ConnectTel Communications Ltd is committed to enhancing customer loyalty and optimising revenue. This document outlines our strategy for proactive churn prediction and targeted retention, ensuring we keep our most valuable customers connected.</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864037" y="1241584"/>
            <a:ext cx="7415927" cy="1543050"/>
          </a:xfrm>
          <a:prstGeom prst="rect">
            <a:avLst/>
          </a:prstGeom>
          <a:noFill/>
          <a:ln/>
        </p:spPr>
        <p:txBody>
          <a:bodyPr wrap="square" lIns="0" tIns="0" rIns="0" bIns="0" rtlCol="0" anchor="t"/>
          <a:lstStyle/>
          <a:p>
            <a:pPr algn="l" indent="0" marL="0">
              <a:lnSpc>
                <a:spcPts val="6050"/>
              </a:lnSpc>
              <a:buNone/>
            </a:pPr>
            <a:r>
              <a:rPr lang="en-US" sz="4850" b="1" dirty="0">
                <a:solidFill>
                  <a:srgbClr val="EEAEF6"/>
                </a:solidFill>
                <a:latin typeface="Bricolage Grotesque Extra Bold" pitchFamily="34" charset="0"/>
                <a:ea typeface="Bricolage Grotesque Extra Bold" pitchFamily="34" charset="-122"/>
                <a:cs typeface="Bricolage Grotesque Extra Bold" pitchFamily="34" charset="-120"/>
              </a:rPr>
              <a:t>ConnectTel's Future: Stronger Connections</a:t>
            </a:r>
            <a:endParaRPr lang="en-US" sz="4850" dirty="0"/>
          </a:p>
        </p:txBody>
      </p:sp>
      <p:sp>
        <p:nvSpPr>
          <p:cNvPr id="4" name="Text 1"/>
          <p:cNvSpPr/>
          <p:nvPr/>
        </p:nvSpPr>
        <p:spPr>
          <a:xfrm>
            <a:off x="864037" y="3154918"/>
            <a:ext cx="7415927" cy="2370296"/>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By embracing a proactive, data-driven approach to churn prediction and retention, ConnectTel Communications Ltd is poised to build stronger, more lasting relationships with its customers. This strategy will not only mitigate revenue leakage but also foster a culture of customer-centricity and sustained growth.</a:t>
            </a:r>
            <a:endParaRPr lang="en-US" sz="1900" dirty="0"/>
          </a:p>
        </p:txBody>
      </p:sp>
      <p:sp>
        <p:nvSpPr>
          <p:cNvPr id="5" name="Text 2"/>
          <p:cNvSpPr/>
          <p:nvPr/>
        </p:nvSpPr>
        <p:spPr>
          <a:xfrm>
            <a:off x="864037" y="5802868"/>
            <a:ext cx="7415927" cy="1185148"/>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We are confident that these initiatives will significantly enhance our market position and ensure long-term success.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5227" y="976551"/>
            <a:ext cx="12899827" cy="1543050"/>
          </a:xfrm>
          <a:prstGeom prst="rect">
            <a:avLst/>
          </a:prstGeom>
          <a:noFill/>
          <a:ln/>
        </p:spPr>
        <p:txBody>
          <a:bodyPr wrap="square" lIns="0" tIns="0" rIns="0" bIns="0" rtlCol="0" anchor="t"/>
          <a:lstStyle/>
          <a:p>
            <a:pPr algn="l" indent="0" marL="0">
              <a:lnSpc>
                <a:spcPts val="6050"/>
              </a:lnSpc>
              <a:buNone/>
            </a:pPr>
            <a:r>
              <a:rPr lang="en-US" sz="4850" b="1" dirty="0">
                <a:solidFill>
                  <a:srgbClr val="EEAEF6"/>
                </a:solidFill>
                <a:latin typeface="Bricolage Grotesque Extra Bold" pitchFamily="34" charset="0"/>
                <a:ea typeface="Bricolage Grotesque Extra Bold" pitchFamily="34" charset="-122"/>
                <a:cs typeface="Bricolage Grotesque Extra Bold" pitchFamily="34" charset="-120"/>
              </a:rPr>
              <a:t>Addressing the Business Challenge: Rising Churn</a:t>
            </a:r>
            <a:endParaRPr lang="en-US" sz="4850" dirty="0"/>
          </a:p>
        </p:txBody>
      </p:sp>
      <p:sp>
        <p:nvSpPr>
          <p:cNvPr id="3" name="Shape 1"/>
          <p:cNvSpPr/>
          <p:nvPr/>
        </p:nvSpPr>
        <p:spPr>
          <a:xfrm>
            <a:off x="865227" y="3013353"/>
            <a:ext cx="4135398" cy="4239578"/>
          </a:xfrm>
          <a:prstGeom prst="roundRect">
            <a:avLst>
              <a:gd name="adj" fmla="val 3538"/>
            </a:avLst>
          </a:prstGeom>
          <a:solidFill>
            <a:srgbClr val="090E3F"/>
          </a:solidFill>
          <a:ln w="30480">
            <a:solidFill>
              <a:srgbClr val="414677"/>
            </a:solidFill>
            <a:prstDash val="solid"/>
          </a:ln>
        </p:spPr>
      </p:sp>
      <p:sp>
        <p:nvSpPr>
          <p:cNvPr id="4" name="Shape 2"/>
          <p:cNvSpPr/>
          <p:nvPr/>
        </p:nvSpPr>
        <p:spPr>
          <a:xfrm>
            <a:off x="834747" y="3013353"/>
            <a:ext cx="121920" cy="4239578"/>
          </a:xfrm>
          <a:prstGeom prst="roundRect">
            <a:avLst>
              <a:gd name="adj" fmla="val 85050"/>
            </a:avLst>
          </a:prstGeom>
          <a:solidFill>
            <a:srgbClr val="EEAEF6"/>
          </a:solidFill>
          <a:ln/>
        </p:spPr>
      </p:sp>
      <p:sp>
        <p:nvSpPr>
          <p:cNvPr id="5" name="Text 3"/>
          <p:cNvSpPr/>
          <p:nvPr/>
        </p:nvSpPr>
        <p:spPr>
          <a:xfrm>
            <a:off x="1233964" y="3290649"/>
            <a:ext cx="3489365" cy="771525"/>
          </a:xfrm>
          <a:prstGeom prst="rect">
            <a:avLst/>
          </a:prstGeom>
          <a:noFill/>
          <a:ln/>
        </p:spPr>
        <p:txBody>
          <a:bodyPr wrap="square" lIns="0" tIns="0" rIns="0" bIns="0" rtlCol="0" anchor="t"/>
          <a:lstStyle/>
          <a:p>
            <a:pPr algn="l" indent="0" marL="0">
              <a:lnSpc>
                <a:spcPts val="3000"/>
              </a:lnSpc>
              <a:buNone/>
            </a:pPr>
            <a:r>
              <a:rPr lang="en-US" sz="2400" b="1" dirty="0">
                <a:solidFill>
                  <a:srgbClr val="E5DCE6"/>
                </a:solidFill>
                <a:latin typeface="Bricolage Grotesque Extra Bold" pitchFamily="34" charset="0"/>
                <a:ea typeface="Bricolage Grotesque Extra Bold" pitchFamily="34" charset="-122"/>
                <a:cs typeface="Bricolage Grotesque Extra Bold" pitchFamily="34" charset="-120"/>
              </a:rPr>
              <a:t>Rising Churn in High-Value Customers</a:t>
            </a:r>
            <a:endParaRPr lang="en-US" sz="2400" dirty="0"/>
          </a:p>
        </p:txBody>
      </p:sp>
      <p:sp>
        <p:nvSpPr>
          <p:cNvPr id="6" name="Text 4"/>
          <p:cNvSpPr/>
          <p:nvPr/>
        </p:nvSpPr>
        <p:spPr>
          <a:xfrm>
            <a:off x="1233964" y="4210288"/>
            <a:ext cx="3489365" cy="2765346"/>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We are experiencing an increasing rate of departure among our most profitable customer segments, posing a significant threat to our financial stability and market position.</a:t>
            </a:r>
            <a:endParaRPr lang="en-US" sz="1900" dirty="0"/>
          </a:p>
        </p:txBody>
      </p:sp>
      <p:sp>
        <p:nvSpPr>
          <p:cNvPr id="7" name="Shape 5"/>
          <p:cNvSpPr/>
          <p:nvPr/>
        </p:nvSpPr>
        <p:spPr>
          <a:xfrm>
            <a:off x="5247442" y="3013353"/>
            <a:ext cx="4135398" cy="4239578"/>
          </a:xfrm>
          <a:prstGeom prst="roundRect">
            <a:avLst>
              <a:gd name="adj" fmla="val 3538"/>
            </a:avLst>
          </a:prstGeom>
          <a:solidFill>
            <a:srgbClr val="090E3F"/>
          </a:solidFill>
          <a:ln w="30480">
            <a:solidFill>
              <a:srgbClr val="414677"/>
            </a:solidFill>
            <a:prstDash val="solid"/>
          </a:ln>
        </p:spPr>
      </p:sp>
      <p:sp>
        <p:nvSpPr>
          <p:cNvPr id="8" name="Shape 6"/>
          <p:cNvSpPr/>
          <p:nvPr/>
        </p:nvSpPr>
        <p:spPr>
          <a:xfrm>
            <a:off x="5216962" y="3013353"/>
            <a:ext cx="121920" cy="4239578"/>
          </a:xfrm>
          <a:prstGeom prst="roundRect">
            <a:avLst>
              <a:gd name="adj" fmla="val 85050"/>
            </a:avLst>
          </a:prstGeom>
          <a:solidFill>
            <a:srgbClr val="EEAEF6"/>
          </a:solidFill>
          <a:ln/>
        </p:spPr>
      </p:sp>
      <p:sp>
        <p:nvSpPr>
          <p:cNvPr id="9" name="Text 7"/>
          <p:cNvSpPr/>
          <p:nvPr/>
        </p:nvSpPr>
        <p:spPr>
          <a:xfrm>
            <a:off x="5616178" y="3290649"/>
            <a:ext cx="3489365" cy="771525"/>
          </a:xfrm>
          <a:prstGeom prst="rect">
            <a:avLst/>
          </a:prstGeom>
          <a:noFill/>
          <a:ln/>
        </p:spPr>
        <p:txBody>
          <a:bodyPr wrap="square" lIns="0" tIns="0" rIns="0" bIns="0" rtlCol="0" anchor="t"/>
          <a:lstStyle/>
          <a:p>
            <a:pPr algn="l" indent="0" marL="0">
              <a:lnSpc>
                <a:spcPts val="3000"/>
              </a:lnSpc>
              <a:buNone/>
            </a:pPr>
            <a:r>
              <a:rPr lang="en-US" sz="2400" b="1" dirty="0">
                <a:solidFill>
                  <a:srgbClr val="E5DCE6"/>
                </a:solidFill>
                <a:latin typeface="Bricolage Grotesque Extra Bold" pitchFamily="34" charset="0"/>
                <a:ea typeface="Bricolage Grotesque Extra Bold" pitchFamily="34" charset="-122"/>
                <a:cs typeface="Bricolage Grotesque Extra Bold" pitchFamily="34" charset="-120"/>
              </a:rPr>
              <a:t>Reactive Retention Approaches</a:t>
            </a:r>
            <a:endParaRPr lang="en-US" sz="2400" dirty="0"/>
          </a:p>
        </p:txBody>
      </p:sp>
      <p:sp>
        <p:nvSpPr>
          <p:cNvPr id="10" name="Text 8"/>
          <p:cNvSpPr/>
          <p:nvPr/>
        </p:nvSpPr>
        <p:spPr>
          <a:xfrm>
            <a:off x="5616178" y="4210288"/>
            <a:ext cx="3489365" cy="2765346"/>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Current retention efforts are primarily reactive, responding to churn after it has begun, which often proves less effective and more costly than proactive intervention.</a:t>
            </a:r>
            <a:endParaRPr lang="en-US" sz="1900" dirty="0"/>
          </a:p>
        </p:txBody>
      </p:sp>
      <p:sp>
        <p:nvSpPr>
          <p:cNvPr id="11" name="Shape 9"/>
          <p:cNvSpPr/>
          <p:nvPr/>
        </p:nvSpPr>
        <p:spPr>
          <a:xfrm>
            <a:off x="9629656" y="3013353"/>
            <a:ext cx="4135398" cy="4239578"/>
          </a:xfrm>
          <a:prstGeom prst="roundRect">
            <a:avLst>
              <a:gd name="adj" fmla="val 3538"/>
            </a:avLst>
          </a:prstGeom>
          <a:solidFill>
            <a:srgbClr val="090E3F"/>
          </a:solidFill>
          <a:ln w="30480">
            <a:solidFill>
              <a:srgbClr val="414677"/>
            </a:solidFill>
            <a:prstDash val="solid"/>
          </a:ln>
        </p:spPr>
      </p:sp>
      <p:sp>
        <p:nvSpPr>
          <p:cNvPr id="12" name="Shape 10"/>
          <p:cNvSpPr/>
          <p:nvPr/>
        </p:nvSpPr>
        <p:spPr>
          <a:xfrm>
            <a:off x="9599176" y="3013353"/>
            <a:ext cx="121920" cy="4239578"/>
          </a:xfrm>
          <a:prstGeom prst="roundRect">
            <a:avLst>
              <a:gd name="adj" fmla="val 85050"/>
            </a:avLst>
          </a:prstGeom>
          <a:solidFill>
            <a:srgbClr val="EEAEF6"/>
          </a:solidFill>
          <a:ln/>
        </p:spPr>
      </p:sp>
      <p:sp>
        <p:nvSpPr>
          <p:cNvPr id="13" name="Text 11"/>
          <p:cNvSpPr/>
          <p:nvPr/>
        </p:nvSpPr>
        <p:spPr>
          <a:xfrm>
            <a:off x="9998393" y="3290649"/>
            <a:ext cx="3489365" cy="771525"/>
          </a:xfrm>
          <a:prstGeom prst="rect">
            <a:avLst/>
          </a:prstGeom>
          <a:noFill/>
          <a:ln/>
        </p:spPr>
        <p:txBody>
          <a:bodyPr wrap="square" lIns="0" tIns="0" rIns="0" bIns="0" rtlCol="0" anchor="t"/>
          <a:lstStyle/>
          <a:p>
            <a:pPr algn="l" indent="0" marL="0">
              <a:lnSpc>
                <a:spcPts val="3000"/>
              </a:lnSpc>
              <a:buNone/>
            </a:pPr>
            <a:r>
              <a:rPr lang="en-US" sz="2400" b="1" dirty="0">
                <a:solidFill>
                  <a:srgbClr val="E5DCE6"/>
                </a:solidFill>
                <a:latin typeface="Bricolage Grotesque Extra Bold" pitchFamily="34" charset="0"/>
                <a:ea typeface="Bricolage Grotesque Extra Bold" pitchFamily="34" charset="-122"/>
                <a:cs typeface="Bricolage Grotesque Extra Bold" pitchFamily="34" charset="-120"/>
              </a:rPr>
              <a:t>Significant Revenue Leakage</a:t>
            </a:r>
            <a:endParaRPr lang="en-US" sz="2400" dirty="0"/>
          </a:p>
        </p:txBody>
      </p:sp>
      <p:sp>
        <p:nvSpPr>
          <p:cNvPr id="14" name="Text 12"/>
          <p:cNvSpPr/>
          <p:nvPr/>
        </p:nvSpPr>
        <p:spPr>
          <a:xfrm>
            <a:off x="9998393" y="4210288"/>
            <a:ext cx="3489365" cy="2370296"/>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The loss of high-value customers directly translates into substantial revenue leakage, impacting our overall profitability and growth trajectory.</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5227" y="1399222"/>
            <a:ext cx="8041243" cy="771525"/>
          </a:xfrm>
          <a:prstGeom prst="rect">
            <a:avLst/>
          </a:prstGeom>
          <a:noFill/>
          <a:ln/>
        </p:spPr>
        <p:txBody>
          <a:bodyPr wrap="none" lIns="0" tIns="0" rIns="0" bIns="0" rtlCol="0" anchor="t"/>
          <a:lstStyle/>
          <a:p>
            <a:pPr algn="l" indent="0" marL="0">
              <a:lnSpc>
                <a:spcPts val="6050"/>
              </a:lnSpc>
              <a:buNone/>
            </a:pPr>
            <a:r>
              <a:rPr lang="en-US" sz="4850" b="1" dirty="0">
                <a:solidFill>
                  <a:srgbClr val="EEAEF6"/>
                </a:solidFill>
                <a:latin typeface="Bricolage Grotesque Extra Bold" pitchFamily="34" charset="0"/>
                <a:ea typeface="Bricolage Grotesque Extra Bold" pitchFamily="34" charset="-122"/>
                <a:cs typeface="Bricolage Grotesque Extra Bold" pitchFamily="34" charset="-120"/>
              </a:rPr>
              <a:t>Our Data-Driven Approach</a:t>
            </a:r>
            <a:endParaRPr lang="en-US" sz="4850" dirty="0"/>
          </a:p>
        </p:txBody>
      </p:sp>
      <p:sp>
        <p:nvSpPr>
          <p:cNvPr id="3" name="Text 1"/>
          <p:cNvSpPr/>
          <p:nvPr/>
        </p:nvSpPr>
        <p:spPr>
          <a:xfrm>
            <a:off x="865227" y="2787848"/>
            <a:ext cx="5791676" cy="462796"/>
          </a:xfrm>
          <a:prstGeom prst="rect">
            <a:avLst/>
          </a:prstGeom>
          <a:noFill/>
          <a:ln/>
        </p:spPr>
        <p:txBody>
          <a:bodyPr wrap="none" lIns="0" tIns="0" rIns="0" bIns="0" rtlCol="0" anchor="t"/>
          <a:lstStyle/>
          <a:p>
            <a:pPr algn="l" indent="0" marL="0">
              <a:lnSpc>
                <a:spcPts val="3600"/>
              </a:lnSpc>
              <a:buNone/>
            </a:pPr>
            <a:r>
              <a:rPr lang="en-US" sz="2900" b="1" dirty="0">
                <a:solidFill>
                  <a:srgbClr val="EEAEF6"/>
                </a:solidFill>
                <a:latin typeface="Bricolage Grotesque Extra Bold" pitchFamily="34" charset="0"/>
                <a:ea typeface="Bricolage Grotesque Extra Bold" pitchFamily="34" charset="-122"/>
                <a:cs typeface="Bricolage Grotesque Extra Bold" pitchFamily="34" charset="-120"/>
              </a:rPr>
              <a:t>Comprehensive Data Utilisation</a:t>
            </a:r>
            <a:endParaRPr lang="en-US" sz="2900" dirty="0"/>
          </a:p>
        </p:txBody>
      </p:sp>
      <p:sp>
        <p:nvSpPr>
          <p:cNvPr id="4" name="Text 2"/>
          <p:cNvSpPr/>
          <p:nvPr/>
        </p:nvSpPr>
        <p:spPr>
          <a:xfrm>
            <a:off x="865227" y="3497461"/>
            <a:ext cx="6148745" cy="1185148"/>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Our predictive models are built upon a rich foundation of diverse customer data, offering a holistic view of their interactions and behaviours.</a:t>
            </a:r>
            <a:endParaRPr lang="en-US" sz="1900" dirty="0"/>
          </a:p>
        </p:txBody>
      </p:sp>
      <p:sp>
        <p:nvSpPr>
          <p:cNvPr id="5" name="Text 3"/>
          <p:cNvSpPr/>
          <p:nvPr/>
        </p:nvSpPr>
        <p:spPr>
          <a:xfrm>
            <a:off x="865227" y="4904780"/>
            <a:ext cx="614874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5DCE6"/>
                </a:solidFill>
                <a:latin typeface="Montserrat" pitchFamily="34" charset="0"/>
                <a:ea typeface="Montserrat" pitchFamily="34" charset="-122"/>
                <a:cs typeface="Montserrat" pitchFamily="34" charset="-120"/>
              </a:rPr>
              <a:t>Customer usage patterns</a:t>
            </a:r>
            <a:endParaRPr lang="en-US" sz="1900" dirty="0"/>
          </a:p>
        </p:txBody>
      </p:sp>
      <p:sp>
        <p:nvSpPr>
          <p:cNvPr id="6" name="Text 4"/>
          <p:cNvSpPr/>
          <p:nvPr/>
        </p:nvSpPr>
        <p:spPr>
          <a:xfrm>
            <a:off x="865227" y="5386149"/>
            <a:ext cx="614874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5DCE6"/>
                </a:solidFill>
                <a:latin typeface="Montserrat" pitchFamily="34" charset="0"/>
                <a:ea typeface="Montserrat" pitchFamily="34" charset="-122"/>
                <a:cs typeface="Montserrat" pitchFamily="34" charset="-120"/>
              </a:rPr>
              <a:t>Billing history and payment behaviour</a:t>
            </a:r>
            <a:endParaRPr lang="en-US" sz="1900" dirty="0"/>
          </a:p>
        </p:txBody>
      </p:sp>
      <p:sp>
        <p:nvSpPr>
          <p:cNvPr id="7" name="Text 5"/>
          <p:cNvSpPr/>
          <p:nvPr/>
        </p:nvSpPr>
        <p:spPr>
          <a:xfrm>
            <a:off x="865227" y="5867519"/>
            <a:ext cx="614874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5DCE6"/>
                </a:solidFill>
                <a:latin typeface="Montserrat" pitchFamily="34" charset="0"/>
                <a:ea typeface="Montserrat" pitchFamily="34" charset="-122"/>
                <a:cs typeface="Montserrat" pitchFamily="34" charset="-120"/>
              </a:rPr>
              <a:t>Complaint records and resolutions</a:t>
            </a:r>
            <a:endParaRPr lang="en-US" sz="1900" dirty="0"/>
          </a:p>
        </p:txBody>
      </p:sp>
      <p:sp>
        <p:nvSpPr>
          <p:cNvPr id="8" name="Text 6"/>
          <p:cNvSpPr/>
          <p:nvPr/>
        </p:nvSpPr>
        <p:spPr>
          <a:xfrm>
            <a:off x="865227" y="6348889"/>
            <a:ext cx="614874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5DCE6"/>
                </a:solidFill>
                <a:latin typeface="Montserrat" pitchFamily="34" charset="0"/>
                <a:ea typeface="Montserrat" pitchFamily="34" charset="-122"/>
                <a:cs typeface="Montserrat" pitchFamily="34" charset="-120"/>
              </a:rPr>
              <a:t>Network performance data</a:t>
            </a:r>
            <a:endParaRPr lang="en-US" sz="1900" dirty="0"/>
          </a:p>
        </p:txBody>
      </p:sp>
      <p:sp>
        <p:nvSpPr>
          <p:cNvPr id="9" name="Text 7"/>
          <p:cNvSpPr/>
          <p:nvPr/>
        </p:nvSpPr>
        <p:spPr>
          <a:xfrm>
            <a:off x="7623810" y="2787848"/>
            <a:ext cx="6148745" cy="925592"/>
          </a:xfrm>
          <a:prstGeom prst="rect">
            <a:avLst/>
          </a:prstGeom>
          <a:noFill/>
          <a:ln/>
        </p:spPr>
        <p:txBody>
          <a:bodyPr wrap="square" lIns="0" tIns="0" rIns="0" bIns="0" rtlCol="0" anchor="t"/>
          <a:lstStyle/>
          <a:p>
            <a:pPr algn="l" indent="0" marL="0">
              <a:lnSpc>
                <a:spcPts val="3600"/>
              </a:lnSpc>
              <a:buNone/>
            </a:pPr>
            <a:r>
              <a:rPr lang="en-US" sz="2900" b="1" dirty="0">
                <a:solidFill>
                  <a:srgbClr val="EEAEF6"/>
                </a:solidFill>
                <a:latin typeface="Bricolage Grotesque Extra Bold" pitchFamily="34" charset="0"/>
                <a:ea typeface="Bricolage Grotesque Extra Bold" pitchFamily="34" charset="-122"/>
                <a:cs typeface="Bricolage Grotesque Extra Bold" pitchFamily="34" charset="-120"/>
              </a:rPr>
              <a:t>Advanced Machine Learning for Prediction</a:t>
            </a:r>
            <a:endParaRPr lang="en-US" sz="2900" dirty="0"/>
          </a:p>
        </p:txBody>
      </p:sp>
      <p:sp>
        <p:nvSpPr>
          <p:cNvPr id="10" name="Text 8"/>
          <p:cNvSpPr/>
          <p:nvPr/>
        </p:nvSpPr>
        <p:spPr>
          <a:xfrm>
            <a:off x="7623810" y="3960257"/>
            <a:ext cx="6148745" cy="1185148"/>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We employ sophisticated machine learning algorithms to identify subtle patterns indicative of impending churn.</a:t>
            </a:r>
            <a:endParaRPr lang="en-US" sz="1900" dirty="0"/>
          </a:p>
        </p:txBody>
      </p:sp>
      <p:sp>
        <p:nvSpPr>
          <p:cNvPr id="11" name="Text 9"/>
          <p:cNvSpPr/>
          <p:nvPr/>
        </p:nvSpPr>
        <p:spPr>
          <a:xfrm>
            <a:off x="7623810" y="5367576"/>
            <a:ext cx="614874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5DCE6"/>
                </a:solidFill>
                <a:latin typeface="Montserrat" pitchFamily="34" charset="0"/>
                <a:ea typeface="Montserrat" pitchFamily="34" charset="-122"/>
                <a:cs typeface="Montserrat" pitchFamily="34" charset="-120"/>
              </a:rPr>
              <a:t>ML-based churn prediction models</a:t>
            </a:r>
            <a:endParaRPr lang="en-US" sz="1900" dirty="0"/>
          </a:p>
        </p:txBody>
      </p:sp>
      <p:sp>
        <p:nvSpPr>
          <p:cNvPr id="12" name="Text 10"/>
          <p:cNvSpPr/>
          <p:nvPr/>
        </p:nvSpPr>
        <p:spPr>
          <a:xfrm>
            <a:off x="7623810" y="5848945"/>
            <a:ext cx="614874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5DCE6"/>
                </a:solidFill>
                <a:latin typeface="Montserrat" pitchFamily="34" charset="0"/>
                <a:ea typeface="Montserrat" pitchFamily="34" charset="-122"/>
                <a:cs typeface="Montserrat" pitchFamily="34" charset="-120"/>
              </a:rPr>
              <a:t>Focus on recall for early detection</a:t>
            </a:r>
            <a:endParaRPr lang="en-US" sz="1900" dirty="0"/>
          </a:p>
        </p:txBody>
      </p:sp>
      <p:sp>
        <p:nvSpPr>
          <p:cNvPr id="13" name="Text 11"/>
          <p:cNvSpPr/>
          <p:nvPr/>
        </p:nvSpPr>
        <p:spPr>
          <a:xfrm>
            <a:off x="7623810" y="6330315"/>
            <a:ext cx="6148745"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E5DCE6"/>
                </a:solidFill>
                <a:latin typeface="Montserrat" pitchFamily="34" charset="0"/>
                <a:ea typeface="Montserrat" pitchFamily="34" charset="-122"/>
                <a:cs typeface="Montserrat" pitchFamily="34" charset="-120"/>
              </a:rPr>
              <a:t>High accuracy in identifying at-risk customers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630555" y="1066800"/>
            <a:ext cx="6891814" cy="562927"/>
          </a:xfrm>
          <a:prstGeom prst="rect">
            <a:avLst/>
          </a:prstGeom>
          <a:noFill/>
          <a:ln/>
        </p:spPr>
        <p:txBody>
          <a:bodyPr wrap="none" lIns="0" tIns="0" rIns="0" bIns="0" rtlCol="0" anchor="t"/>
          <a:lstStyle/>
          <a:p>
            <a:pPr algn="l" indent="0" marL="0">
              <a:lnSpc>
                <a:spcPts val="4400"/>
              </a:lnSpc>
              <a:buNone/>
            </a:pPr>
            <a:r>
              <a:rPr lang="en-US" sz="3500" b="1" dirty="0">
                <a:solidFill>
                  <a:srgbClr val="EEAEF6"/>
                </a:solidFill>
                <a:latin typeface="Bricolage Grotesque Extra Bold" pitchFamily="34" charset="0"/>
                <a:ea typeface="Bricolage Grotesque Extra Bold" pitchFamily="34" charset="-122"/>
                <a:cs typeface="Bricolage Grotesque Extra Bold" pitchFamily="34" charset="-120"/>
              </a:rPr>
              <a:t>Key Drivers of Customer Churn</a:t>
            </a:r>
            <a:endParaRPr lang="en-US" sz="3500" dirty="0"/>
          </a:p>
        </p:txBody>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30555" y="1899880"/>
            <a:ext cx="540425" cy="540425"/>
          </a:xfrm>
          <a:prstGeom prst="rect">
            <a:avLst/>
          </a:prstGeom>
        </p:spPr>
      </p:pic>
      <p:sp>
        <p:nvSpPr>
          <p:cNvPr id="5" name="Text 1"/>
          <p:cNvSpPr/>
          <p:nvPr/>
        </p:nvSpPr>
        <p:spPr>
          <a:xfrm>
            <a:off x="1396127" y="2051804"/>
            <a:ext cx="2251948" cy="281345"/>
          </a:xfrm>
          <a:prstGeom prst="rect">
            <a:avLst/>
          </a:prstGeom>
          <a:noFill/>
          <a:ln/>
        </p:spPr>
        <p:txBody>
          <a:bodyPr wrap="none" lIns="0" tIns="0" rIns="0" bIns="0" rtlCol="0" anchor="t"/>
          <a:lstStyle/>
          <a:p>
            <a:pPr algn="l" indent="0" marL="0">
              <a:lnSpc>
                <a:spcPts val="2200"/>
              </a:lnSpc>
              <a:buNone/>
            </a:pPr>
            <a:r>
              <a:rPr lang="en-US" sz="1750" b="1" dirty="0">
                <a:solidFill>
                  <a:srgbClr val="E5DCE6"/>
                </a:solidFill>
                <a:latin typeface="Bricolage Grotesque Extra Bold" pitchFamily="34" charset="0"/>
                <a:ea typeface="Bricolage Grotesque Extra Bold" pitchFamily="34" charset="-122"/>
                <a:cs typeface="Bricolage Grotesque Extra Bold" pitchFamily="34" charset="-120"/>
              </a:rPr>
              <a:t>Usage Drop</a:t>
            </a:r>
            <a:endParaRPr lang="en-US" sz="1750" dirty="0"/>
          </a:p>
        </p:txBody>
      </p:sp>
      <p:sp>
        <p:nvSpPr>
          <p:cNvPr id="6" name="Text 2"/>
          <p:cNvSpPr/>
          <p:nvPr/>
        </p:nvSpPr>
        <p:spPr>
          <a:xfrm>
            <a:off x="1396127" y="2441138"/>
            <a:ext cx="7117318" cy="576263"/>
          </a:xfrm>
          <a:prstGeom prst="rect">
            <a:avLst/>
          </a:prstGeom>
          <a:noFill/>
          <a:ln/>
        </p:spPr>
        <p:txBody>
          <a:bodyPr wrap="square" lIns="0" tIns="0" rIns="0" bIns="0" rtlCol="0" anchor="t"/>
          <a:lstStyle/>
          <a:p>
            <a:pPr algn="l" indent="0" marL="0">
              <a:lnSpc>
                <a:spcPts val="2250"/>
              </a:lnSpc>
              <a:buNone/>
            </a:pPr>
            <a:r>
              <a:rPr lang="en-US" sz="1400" dirty="0">
                <a:solidFill>
                  <a:srgbClr val="E5DCE6"/>
                </a:solidFill>
                <a:latin typeface="Montserrat" pitchFamily="34" charset="0"/>
                <a:ea typeface="Montserrat" pitchFamily="34" charset="-122"/>
                <a:cs typeface="Montserrat" pitchFamily="34" charset="-120"/>
              </a:rPr>
              <a:t>A noticeable decline in service usage often signals disengagement and potential churn.</a:t>
            </a:r>
            <a:endParaRPr lang="en-US" sz="1400" dirty="0"/>
          </a:p>
        </p:txBody>
      </p:sp>
      <p:pic>
        <p:nvPicPr>
          <p:cNvPr id="7"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30555" y="3377684"/>
            <a:ext cx="540425" cy="540425"/>
          </a:xfrm>
          <a:prstGeom prst="rect">
            <a:avLst/>
          </a:prstGeom>
        </p:spPr>
      </p:pic>
      <p:sp>
        <p:nvSpPr>
          <p:cNvPr id="8" name="Text 3"/>
          <p:cNvSpPr/>
          <p:nvPr/>
        </p:nvSpPr>
        <p:spPr>
          <a:xfrm>
            <a:off x="1396127" y="3529608"/>
            <a:ext cx="2251948" cy="281345"/>
          </a:xfrm>
          <a:prstGeom prst="rect">
            <a:avLst/>
          </a:prstGeom>
          <a:noFill/>
          <a:ln/>
        </p:spPr>
        <p:txBody>
          <a:bodyPr wrap="none" lIns="0" tIns="0" rIns="0" bIns="0" rtlCol="0" anchor="t"/>
          <a:lstStyle/>
          <a:p>
            <a:pPr algn="l" indent="0" marL="0">
              <a:lnSpc>
                <a:spcPts val="2200"/>
              </a:lnSpc>
              <a:buNone/>
            </a:pPr>
            <a:r>
              <a:rPr lang="en-US" sz="1750" b="1" dirty="0">
                <a:solidFill>
                  <a:srgbClr val="E5DCE6"/>
                </a:solidFill>
                <a:latin typeface="Bricolage Grotesque Extra Bold" pitchFamily="34" charset="0"/>
                <a:ea typeface="Bricolage Grotesque Extra Bold" pitchFamily="34" charset="-122"/>
                <a:cs typeface="Bricolage Grotesque Extra Bold" pitchFamily="34" charset="-120"/>
              </a:rPr>
              <a:t>Bill Shock</a:t>
            </a:r>
            <a:endParaRPr lang="en-US" sz="1750" dirty="0"/>
          </a:p>
        </p:txBody>
      </p:sp>
      <p:sp>
        <p:nvSpPr>
          <p:cNvPr id="9" name="Text 4"/>
          <p:cNvSpPr/>
          <p:nvPr/>
        </p:nvSpPr>
        <p:spPr>
          <a:xfrm>
            <a:off x="1396127" y="3918942"/>
            <a:ext cx="7117318" cy="576263"/>
          </a:xfrm>
          <a:prstGeom prst="rect">
            <a:avLst/>
          </a:prstGeom>
          <a:noFill/>
          <a:ln/>
        </p:spPr>
        <p:txBody>
          <a:bodyPr wrap="square" lIns="0" tIns="0" rIns="0" bIns="0" rtlCol="0" anchor="t"/>
          <a:lstStyle/>
          <a:p>
            <a:pPr algn="l" indent="0" marL="0">
              <a:lnSpc>
                <a:spcPts val="2250"/>
              </a:lnSpc>
              <a:buNone/>
            </a:pPr>
            <a:r>
              <a:rPr lang="en-US" sz="1400" dirty="0">
                <a:solidFill>
                  <a:srgbClr val="E5DCE6"/>
                </a:solidFill>
                <a:latin typeface="Montserrat" pitchFamily="34" charset="0"/>
                <a:ea typeface="Montserrat" pitchFamily="34" charset="-122"/>
                <a:cs typeface="Montserrat" pitchFamily="34" charset="-120"/>
              </a:rPr>
              <a:t>Unexpectedly high bills are a significant trigger for customer dissatisfaction and departure.</a:t>
            </a:r>
            <a:endParaRPr lang="en-US" sz="1400" dirty="0"/>
          </a:p>
        </p:txBody>
      </p:sp>
      <p:pic>
        <p:nvPicPr>
          <p:cNvPr id="10"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30555" y="4855488"/>
            <a:ext cx="540425" cy="540425"/>
          </a:xfrm>
          <a:prstGeom prst="rect">
            <a:avLst/>
          </a:prstGeom>
        </p:spPr>
      </p:pic>
      <p:sp>
        <p:nvSpPr>
          <p:cNvPr id="11" name="Text 5"/>
          <p:cNvSpPr/>
          <p:nvPr/>
        </p:nvSpPr>
        <p:spPr>
          <a:xfrm>
            <a:off x="1396127" y="5007412"/>
            <a:ext cx="2349698" cy="281345"/>
          </a:xfrm>
          <a:prstGeom prst="rect">
            <a:avLst/>
          </a:prstGeom>
          <a:noFill/>
          <a:ln/>
        </p:spPr>
        <p:txBody>
          <a:bodyPr wrap="none" lIns="0" tIns="0" rIns="0" bIns="0" rtlCol="0" anchor="t"/>
          <a:lstStyle/>
          <a:p>
            <a:pPr algn="l" indent="0" marL="0">
              <a:lnSpc>
                <a:spcPts val="2200"/>
              </a:lnSpc>
              <a:buNone/>
            </a:pPr>
            <a:r>
              <a:rPr lang="en-US" sz="1750" b="1" dirty="0">
                <a:solidFill>
                  <a:srgbClr val="E5DCE6"/>
                </a:solidFill>
                <a:latin typeface="Bricolage Grotesque Extra Bold" pitchFamily="34" charset="0"/>
                <a:ea typeface="Bricolage Grotesque Extra Bold" pitchFamily="34" charset="-122"/>
                <a:cs typeface="Bricolage Grotesque Extra Bold" pitchFamily="34" charset="-120"/>
              </a:rPr>
              <a:t>Frequent Complaints</a:t>
            </a:r>
            <a:endParaRPr lang="en-US" sz="1750" dirty="0"/>
          </a:p>
        </p:txBody>
      </p:sp>
      <p:sp>
        <p:nvSpPr>
          <p:cNvPr id="12" name="Text 6"/>
          <p:cNvSpPr/>
          <p:nvPr/>
        </p:nvSpPr>
        <p:spPr>
          <a:xfrm>
            <a:off x="1396127" y="5396746"/>
            <a:ext cx="7117318" cy="576263"/>
          </a:xfrm>
          <a:prstGeom prst="rect">
            <a:avLst/>
          </a:prstGeom>
          <a:noFill/>
          <a:ln/>
        </p:spPr>
        <p:txBody>
          <a:bodyPr wrap="square" lIns="0" tIns="0" rIns="0" bIns="0" rtlCol="0" anchor="t"/>
          <a:lstStyle/>
          <a:p>
            <a:pPr algn="l" indent="0" marL="0">
              <a:lnSpc>
                <a:spcPts val="2250"/>
              </a:lnSpc>
              <a:buNone/>
            </a:pPr>
            <a:r>
              <a:rPr lang="en-US" sz="1400" dirty="0">
                <a:solidFill>
                  <a:srgbClr val="E5DCE6"/>
                </a:solidFill>
                <a:latin typeface="Montserrat" pitchFamily="34" charset="0"/>
                <a:ea typeface="Montserrat" pitchFamily="34" charset="-122"/>
                <a:cs typeface="Montserrat" pitchFamily="34" charset="-120"/>
              </a:rPr>
              <a:t>Customers with recurring issues are more likely to churn if their concerns are not effectively addressed.</a:t>
            </a:r>
            <a:endParaRPr lang="en-US" sz="1400" dirty="0"/>
          </a:p>
        </p:txBody>
      </p:sp>
      <p:pic>
        <p:nvPicPr>
          <p:cNvPr id="13"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30555" y="6333292"/>
            <a:ext cx="540425" cy="540425"/>
          </a:xfrm>
          <a:prstGeom prst="rect">
            <a:avLst/>
          </a:prstGeom>
        </p:spPr>
      </p:pic>
      <p:sp>
        <p:nvSpPr>
          <p:cNvPr id="14" name="Text 7"/>
          <p:cNvSpPr/>
          <p:nvPr/>
        </p:nvSpPr>
        <p:spPr>
          <a:xfrm>
            <a:off x="1396127" y="6485215"/>
            <a:ext cx="2590562" cy="281345"/>
          </a:xfrm>
          <a:prstGeom prst="rect">
            <a:avLst/>
          </a:prstGeom>
          <a:noFill/>
          <a:ln/>
        </p:spPr>
        <p:txBody>
          <a:bodyPr wrap="none" lIns="0" tIns="0" rIns="0" bIns="0" rtlCol="0" anchor="t"/>
          <a:lstStyle/>
          <a:p>
            <a:pPr algn="l" indent="0" marL="0">
              <a:lnSpc>
                <a:spcPts val="2200"/>
              </a:lnSpc>
              <a:buNone/>
            </a:pPr>
            <a:r>
              <a:rPr lang="en-US" sz="1750" b="1" dirty="0">
                <a:solidFill>
                  <a:srgbClr val="E5DCE6"/>
                </a:solidFill>
                <a:latin typeface="Bricolage Grotesque Extra Bold" pitchFamily="34" charset="0"/>
                <a:ea typeface="Bricolage Grotesque Extra Bold" pitchFamily="34" charset="-122"/>
                <a:cs typeface="Bricolage Grotesque Extra Bold" pitchFamily="34" charset="-120"/>
              </a:rPr>
              <a:t>Network Quality Issues</a:t>
            </a:r>
            <a:endParaRPr lang="en-US" sz="1750" dirty="0"/>
          </a:p>
        </p:txBody>
      </p:sp>
      <p:sp>
        <p:nvSpPr>
          <p:cNvPr id="15" name="Text 8"/>
          <p:cNvSpPr/>
          <p:nvPr/>
        </p:nvSpPr>
        <p:spPr>
          <a:xfrm>
            <a:off x="1396127" y="6874550"/>
            <a:ext cx="7117318" cy="288131"/>
          </a:xfrm>
          <a:prstGeom prst="rect">
            <a:avLst/>
          </a:prstGeom>
          <a:noFill/>
          <a:ln/>
        </p:spPr>
        <p:txBody>
          <a:bodyPr wrap="none" lIns="0" tIns="0" rIns="0" bIns="0" rtlCol="0" anchor="t"/>
          <a:lstStyle/>
          <a:p>
            <a:pPr algn="l" indent="0" marL="0">
              <a:lnSpc>
                <a:spcPts val="2250"/>
              </a:lnSpc>
              <a:buNone/>
            </a:pPr>
            <a:r>
              <a:rPr lang="en-US" sz="1400" dirty="0">
                <a:solidFill>
                  <a:srgbClr val="E5DCE6"/>
                </a:solidFill>
                <a:latin typeface="Montserrat" pitchFamily="34" charset="0"/>
                <a:ea typeface="Montserrat" pitchFamily="34" charset="-122"/>
                <a:cs typeface="Montserrat" pitchFamily="34" charset="-120"/>
              </a:rPr>
              <a:t>Poor network performance directly impacts customer experience and loyalty.</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5227" y="1150739"/>
            <a:ext cx="10636568" cy="771525"/>
          </a:xfrm>
          <a:prstGeom prst="rect">
            <a:avLst/>
          </a:prstGeom>
          <a:noFill/>
          <a:ln/>
        </p:spPr>
        <p:txBody>
          <a:bodyPr wrap="none" lIns="0" tIns="0" rIns="0" bIns="0" rtlCol="0" anchor="t"/>
          <a:lstStyle/>
          <a:p>
            <a:pPr algn="l" indent="0" marL="0">
              <a:lnSpc>
                <a:spcPts val="6050"/>
              </a:lnSpc>
              <a:buNone/>
            </a:pPr>
            <a:r>
              <a:rPr lang="en-US" sz="4850" b="1" dirty="0">
                <a:solidFill>
                  <a:srgbClr val="EEAEF6"/>
                </a:solidFill>
                <a:latin typeface="Bricolage Grotesque Extra Bold" pitchFamily="34" charset="0"/>
                <a:ea typeface="Bricolage Grotesque Extra Bold" pitchFamily="34" charset="-122"/>
                <a:cs typeface="Bricolage Grotesque Extra Bold" pitchFamily="34" charset="-120"/>
              </a:rPr>
              <a:t>Model Outcome: Proactive Insights</a:t>
            </a:r>
            <a:endParaRPr lang="en-US" sz="4850" dirty="0"/>
          </a:p>
        </p:txBody>
      </p:sp>
      <p:sp>
        <p:nvSpPr>
          <p:cNvPr id="3" name="Shape 1"/>
          <p:cNvSpPr/>
          <p:nvPr/>
        </p:nvSpPr>
        <p:spPr>
          <a:xfrm>
            <a:off x="865227" y="2416016"/>
            <a:ext cx="6326505" cy="3595092"/>
          </a:xfrm>
          <a:prstGeom prst="roundRect">
            <a:avLst>
              <a:gd name="adj" fmla="val 2884"/>
            </a:avLst>
          </a:prstGeom>
          <a:solidFill>
            <a:srgbClr val="282D5E"/>
          </a:solidFill>
          <a:ln/>
        </p:spPr>
      </p:sp>
      <p:sp>
        <p:nvSpPr>
          <p:cNvPr id="4" name="Shape 2"/>
          <p:cNvSpPr/>
          <p:nvPr/>
        </p:nvSpPr>
        <p:spPr>
          <a:xfrm>
            <a:off x="1112044" y="2662833"/>
            <a:ext cx="740569" cy="740569"/>
          </a:xfrm>
          <a:prstGeom prst="roundRect">
            <a:avLst>
              <a:gd name="adj" fmla="val 12346028"/>
            </a:avLst>
          </a:prstGeom>
          <a:solidFill>
            <a:srgbClr val="EEAEF6"/>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315641" y="2866430"/>
            <a:ext cx="333256" cy="333256"/>
          </a:xfrm>
          <a:prstGeom prst="rect">
            <a:avLst/>
          </a:prstGeom>
        </p:spPr>
      </p:pic>
      <p:sp>
        <p:nvSpPr>
          <p:cNvPr id="6" name="Text 3"/>
          <p:cNvSpPr/>
          <p:nvPr/>
        </p:nvSpPr>
        <p:spPr>
          <a:xfrm>
            <a:off x="1112044" y="3650218"/>
            <a:ext cx="5832872" cy="771525"/>
          </a:xfrm>
          <a:prstGeom prst="rect">
            <a:avLst/>
          </a:prstGeom>
          <a:noFill/>
          <a:ln/>
        </p:spPr>
        <p:txBody>
          <a:bodyPr wrap="square" lIns="0" tIns="0" rIns="0" bIns="0" rtlCol="0" anchor="t"/>
          <a:lstStyle/>
          <a:p>
            <a:pPr algn="l" indent="0" marL="0">
              <a:lnSpc>
                <a:spcPts val="3000"/>
              </a:lnSpc>
              <a:buNone/>
            </a:pPr>
            <a:r>
              <a:rPr lang="en-US" sz="2400" b="1" dirty="0">
                <a:solidFill>
                  <a:srgbClr val="E5DCE6"/>
                </a:solidFill>
                <a:latin typeface="Bricolage Grotesque Extra Bold" pitchFamily="34" charset="0"/>
                <a:ea typeface="Bricolage Grotesque Extra Bold" pitchFamily="34" charset="-122"/>
                <a:cs typeface="Bricolage Grotesque Extra Bold" pitchFamily="34" charset="-120"/>
              </a:rPr>
              <a:t>Early Identification of High-Risk Customers</a:t>
            </a:r>
            <a:endParaRPr lang="en-US" sz="2400" dirty="0"/>
          </a:p>
        </p:txBody>
      </p:sp>
      <p:sp>
        <p:nvSpPr>
          <p:cNvPr id="7" name="Text 4"/>
          <p:cNvSpPr/>
          <p:nvPr/>
        </p:nvSpPr>
        <p:spPr>
          <a:xfrm>
            <a:off x="1112044" y="4569857"/>
            <a:ext cx="5832872" cy="1185148"/>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Our model provides timely alerts, enabling us to identify customers with a high probability of churning before they actively seek alternatives.</a:t>
            </a:r>
            <a:endParaRPr lang="en-US" sz="1900" dirty="0"/>
          </a:p>
        </p:txBody>
      </p:sp>
      <p:sp>
        <p:nvSpPr>
          <p:cNvPr id="8" name="Shape 5"/>
          <p:cNvSpPr/>
          <p:nvPr/>
        </p:nvSpPr>
        <p:spPr>
          <a:xfrm>
            <a:off x="7438549" y="2416016"/>
            <a:ext cx="6326505" cy="3595092"/>
          </a:xfrm>
          <a:prstGeom prst="roundRect">
            <a:avLst>
              <a:gd name="adj" fmla="val 2884"/>
            </a:avLst>
          </a:prstGeom>
          <a:solidFill>
            <a:srgbClr val="282D5E"/>
          </a:solidFill>
          <a:ln/>
        </p:spPr>
      </p:sp>
      <p:sp>
        <p:nvSpPr>
          <p:cNvPr id="9" name="Shape 6"/>
          <p:cNvSpPr/>
          <p:nvPr/>
        </p:nvSpPr>
        <p:spPr>
          <a:xfrm>
            <a:off x="7685365" y="2662833"/>
            <a:ext cx="740569" cy="740569"/>
          </a:xfrm>
          <a:prstGeom prst="roundRect">
            <a:avLst>
              <a:gd name="adj" fmla="val 12346028"/>
            </a:avLst>
          </a:prstGeom>
          <a:solidFill>
            <a:srgbClr val="EEAEF6"/>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88962" y="2866430"/>
            <a:ext cx="333256" cy="333256"/>
          </a:xfrm>
          <a:prstGeom prst="rect">
            <a:avLst/>
          </a:prstGeom>
        </p:spPr>
      </p:pic>
      <p:sp>
        <p:nvSpPr>
          <p:cNvPr id="11" name="Text 7"/>
          <p:cNvSpPr/>
          <p:nvPr/>
        </p:nvSpPr>
        <p:spPr>
          <a:xfrm>
            <a:off x="7685365" y="3650218"/>
            <a:ext cx="4527947" cy="385763"/>
          </a:xfrm>
          <a:prstGeom prst="rect">
            <a:avLst/>
          </a:prstGeom>
          <a:noFill/>
          <a:ln/>
        </p:spPr>
        <p:txBody>
          <a:bodyPr wrap="none" lIns="0" tIns="0" rIns="0" bIns="0" rtlCol="0" anchor="t"/>
          <a:lstStyle/>
          <a:p>
            <a:pPr algn="l" indent="0" marL="0">
              <a:lnSpc>
                <a:spcPts val="3000"/>
              </a:lnSpc>
              <a:buNone/>
            </a:pPr>
            <a:r>
              <a:rPr lang="en-US" sz="2400" b="1" dirty="0">
                <a:solidFill>
                  <a:srgbClr val="E5DCE6"/>
                </a:solidFill>
                <a:latin typeface="Bricolage Grotesque Extra Bold" pitchFamily="34" charset="0"/>
                <a:ea typeface="Bricolage Grotesque Extra Bold" pitchFamily="34" charset="-122"/>
                <a:cs typeface="Bricolage Grotesque Extra Bold" pitchFamily="34" charset="-120"/>
              </a:rPr>
              <a:t>Segment-Wise Churn Insights</a:t>
            </a:r>
            <a:endParaRPr lang="en-US" sz="2400" dirty="0"/>
          </a:p>
        </p:txBody>
      </p:sp>
      <p:sp>
        <p:nvSpPr>
          <p:cNvPr id="12" name="Text 8"/>
          <p:cNvSpPr/>
          <p:nvPr/>
        </p:nvSpPr>
        <p:spPr>
          <a:xfrm>
            <a:off x="7685365" y="4184094"/>
            <a:ext cx="5832872" cy="1580198"/>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The model delivers granular insights into specific customer segments, allowing for tailored retention strategies that address their unique needs and pain points.</a:t>
            </a:r>
            <a:endParaRPr lang="en-US" sz="1900" dirty="0"/>
          </a:p>
        </p:txBody>
      </p:sp>
      <p:sp>
        <p:nvSpPr>
          <p:cNvPr id="13" name="Text 9"/>
          <p:cNvSpPr/>
          <p:nvPr/>
        </p:nvSpPr>
        <p:spPr>
          <a:xfrm>
            <a:off x="865227" y="6288762"/>
            <a:ext cx="12899827" cy="790099"/>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These insights empower us to shift from a reactive to a proactive retention stance, optimising our efforts and improving customer satisfaction.</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5227" y="1047036"/>
            <a:ext cx="9139833" cy="771525"/>
          </a:xfrm>
          <a:prstGeom prst="rect">
            <a:avLst/>
          </a:prstGeom>
          <a:noFill/>
          <a:ln/>
        </p:spPr>
        <p:txBody>
          <a:bodyPr wrap="none" lIns="0" tIns="0" rIns="0" bIns="0" rtlCol="0" anchor="t"/>
          <a:lstStyle/>
          <a:p>
            <a:pPr algn="l" indent="0" marL="0">
              <a:lnSpc>
                <a:spcPts val="6050"/>
              </a:lnSpc>
              <a:buNone/>
            </a:pPr>
            <a:r>
              <a:rPr lang="en-US" sz="4850" b="1" dirty="0">
                <a:solidFill>
                  <a:srgbClr val="EEAEF6"/>
                </a:solidFill>
                <a:latin typeface="Bricolage Grotesque Extra Bold" pitchFamily="34" charset="0"/>
                <a:ea typeface="Bricolage Grotesque Extra Bold" pitchFamily="34" charset="-122"/>
                <a:cs typeface="Bricolage Grotesque Extra Bold" pitchFamily="34" charset="-120"/>
              </a:rPr>
              <a:t>Targeted Retention Strategies</a:t>
            </a:r>
            <a:endParaRPr lang="en-US" sz="4850" dirty="0"/>
          </a:p>
        </p:txBody>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957739" y="2319992"/>
            <a:ext cx="370284" cy="370284"/>
          </a:xfrm>
          <a:prstGeom prst="rect">
            <a:avLst/>
          </a:prstGeom>
        </p:spPr>
      </p:pic>
      <p:sp>
        <p:nvSpPr>
          <p:cNvPr id="4" name="Text 1"/>
          <p:cNvSpPr/>
          <p:nvPr/>
        </p:nvSpPr>
        <p:spPr>
          <a:xfrm>
            <a:off x="1667470" y="2312313"/>
            <a:ext cx="3291959" cy="771525"/>
          </a:xfrm>
          <a:prstGeom prst="rect">
            <a:avLst/>
          </a:prstGeom>
          <a:noFill/>
          <a:ln/>
        </p:spPr>
        <p:txBody>
          <a:bodyPr wrap="square" lIns="0" tIns="0" rIns="0" bIns="0" rtlCol="0" anchor="t"/>
          <a:lstStyle/>
          <a:p>
            <a:pPr algn="l" indent="0" marL="0">
              <a:lnSpc>
                <a:spcPts val="3000"/>
              </a:lnSpc>
              <a:buNone/>
            </a:pPr>
            <a:r>
              <a:rPr lang="en-US" sz="2400" b="1" dirty="0">
                <a:solidFill>
                  <a:srgbClr val="E5DCE6"/>
                </a:solidFill>
                <a:latin typeface="Bricolage Grotesque Extra Bold" pitchFamily="34" charset="0"/>
                <a:ea typeface="Bricolage Grotesque Extra Bold" pitchFamily="34" charset="-122"/>
                <a:cs typeface="Bricolage Grotesque Extra Bold" pitchFamily="34" charset="-120"/>
              </a:rPr>
              <a:t>Proactive Offers &amp; Incentives</a:t>
            </a:r>
            <a:endParaRPr lang="en-US" sz="2400" dirty="0"/>
          </a:p>
        </p:txBody>
      </p:sp>
      <p:sp>
        <p:nvSpPr>
          <p:cNvPr id="5" name="Text 2"/>
          <p:cNvSpPr/>
          <p:nvPr/>
        </p:nvSpPr>
        <p:spPr>
          <a:xfrm>
            <a:off x="1667470" y="3231952"/>
            <a:ext cx="3291959" cy="2370296"/>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We will engage at-risk customers with personalised offers, discounts, or loyalty programmes before they decide to leave.</a:t>
            </a:r>
            <a:endParaRPr lang="en-US" sz="1900" dirty="0"/>
          </a:p>
        </p:txBody>
      </p:sp>
      <p:pic>
        <p:nvPicPr>
          <p:cNvPr id="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60551" y="2319992"/>
            <a:ext cx="370284" cy="370284"/>
          </a:xfrm>
          <a:prstGeom prst="rect">
            <a:avLst/>
          </a:prstGeom>
        </p:spPr>
      </p:pic>
      <p:sp>
        <p:nvSpPr>
          <p:cNvPr id="7" name="Text 3"/>
          <p:cNvSpPr/>
          <p:nvPr/>
        </p:nvSpPr>
        <p:spPr>
          <a:xfrm>
            <a:off x="6070282" y="2312313"/>
            <a:ext cx="3291959" cy="771525"/>
          </a:xfrm>
          <a:prstGeom prst="rect">
            <a:avLst/>
          </a:prstGeom>
          <a:noFill/>
          <a:ln/>
        </p:spPr>
        <p:txBody>
          <a:bodyPr wrap="square" lIns="0" tIns="0" rIns="0" bIns="0" rtlCol="0" anchor="t"/>
          <a:lstStyle/>
          <a:p>
            <a:pPr algn="l" indent="0" marL="0">
              <a:lnSpc>
                <a:spcPts val="3000"/>
              </a:lnSpc>
              <a:buNone/>
            </a:pPr>
            <a:r>
              <a:rPr lang="en-US" sz="2400" b="1" dirty="0">
                <a:solidFill>
                  <a:srgbClr val="E5DCE6"/>
                </a:solidFill>
                <a:latin typeface="Bricolage Grotesque Extra Bold" pitchFamily="34" charset="0"/>
                <a:ea typeface="Bricolage Grotesque Extra Bold" pitchFamily="34" charset="-122"/>
                <a:cs typeface="Bricolage Grotesque Extra Bold" pitchFamily="34" charset="-120"/>
              </a:rPr>
              <a:t>Plan Realignment &amp; Optimisation</a:t>
            </a:r>
            <a:endParaRPr lang="en-US" sz="2400" dirty="0"/>
          </a:p>
        </p:txBody>
      </p:sp>
      <p:sp>
        <p:nvSpPr>
          <p:cNvPr id="8" name="Text 4"/>
          <p:cNvSpPr/>
          <p:nvPr/>
        </p:nvSpPr>
        <p:spPr>
          <a:xfrm>
            <a:off x="6070282" y="3231952"/>
            <a:ext cx="3291959" cy="2765346"/>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Customers will be offered assistance in adjusting their service plans to better suit their current usage patterns and financial needs, preventing 'bill shock'.</a:t>
            </a:r>
            <a:endParaRPr lang="en-US" sz="1900" dirty="0"/>
          </a:p>
        </p:txBody>
      </p:sp>
      <p:pic>
        <p:nvPicPr>
          <p:cNvPr id="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63363" y="2319992"/>
            <a:ext cx="370284" cy="370284"/>
          </a:xfrm>
          <a:prstGeom prst="rect">
            <a:avLst/>
          </a:prstGeom>
        </p:spPr>
      </p:pic>
      <p:sp>
        <p:nvSpPr>
          <p:cNvPr id="10" name="Text 5"/>
          <p:cNvSpPr/>
          <p:nvPr/>
        </p:nvSpPr>
        <p:spPr>
          <a:xfrm>
            <a:off x="10473095" y="2312313"/>
            <a:ext cx="3291959" cy="771525"/>
          </a:xfrm>
          <a:prstGeom prst="rect">
            <a:avLst/>
          </a:prstGeom>
          <a:noFill/>
          <a:ln/>
        </p:spPr>
        <p:txBody>
          <a:bodyPr wrap="square" lIns="0" tIns="0" rIns="0" bIns="0" rtlCol="0" anchor="t"/>
          <a:lstStyle/>
          <a:p>
            <a:pPr algn="l" indent="0" marL="0">
              <a:lnSpc>
                <a:spcPts val="3000"/>
              </a:lnSpc>
              <a:buNone/>
            </a:pPr>
            <a:r>
              <a:rPr lang="en-US" sz="2400" b="1" dirty="0">
                <a:solidFill>
                  <a:srgbClr val="E5DCE6"/>
                </a:solidFill>
                <a:latin typeface="Bricolage Grotesque Extra Bold" pitchFamily="34" charset="0"/>
                <a:ea typeface="Bricolage Grotesque Extra Bold" pitchFamily="34" charset="-122"/>
                <a:cs typeface="Bricolage Grotesque Extra Bold" pitchFamily="34" charset="-120"/>
              </a:rPr>
              <a:t>QoS-Driven Interventions</a:t>
            </a:r>
            <a:endParaRPr lang="en-US" sz="2400" dirty="0"/>
          </a:p>
        </p:txBody>
      </p:sp>
      <p:sp>
        <p:nvSpPr>
          <p:cNvPr id="11" name="Text 6"/>
          <p:cNvSpPr/>
          <p:nvPr/>
        </p:nvSpPr>
        <p:spPr>
          <a:xfrm>
            <a:off x="10473095" y="3231952"/>
            <a:ext cx="3291959" cy="3950494"/>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For customers experiencing network quality issues, we will implement targeted interventions, such as technical support, network upgrades, or compensation for service disruption, to swiftly address their concerns.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170057" y="1154668"/>
            <a:ext cx="6405205" cy="610433"/>
          </a:xfrm>
          <a:prstGeom prst="rect">
            <a:avLst/>
          </a:prstGeom>
          <a:noFill/>
          <a:ln/>
        </p:spPr>
        <p:txBody>
          <a:bodyPr wrap="none" lIns="0" tIns="0" rIns="0" bIns="0" rtlCol="0" anchor="t"/>
          <a:lstStyle/>
          <a:p>
            <a:pPr algn="l" indent="0" marL="0">
              <a:lnSpc>
                <a:spcPts val="4800"/>
              </a:lnSpc>
              <a:buNone/>
            </a:pPr>
            <a:r>
              <a:rPr lang="en-US" sz="3800" b="1" dirty="0">
                <a:solidFill>
                  <a:srgbClr val="EEAEF6"/>
                </a:solidFill>
                <a:latin typeface="Bricolage Grotesque Extra Bold" pitchFamily="34" charset="0"/>
                <a:ea typeface="Bricolage Grotesque Extra Bold" pitchFamily="34" charset="-122"/>
                <a:cs typeface="Bricolage Grotesque Extra Bold" pitchFamily="34" charset="-120"/>
              </a:rPr>
              <a:t>Expected Business Impact</a:t>
            </a:r>
            <a:endParaRPr lang="en-US" sz="3800" dirty="0"/>
          </a:p>
        </p:txBody>
      </p:sp>
      <p:sp>
        <p:nvSpPr>
          <p:cNvPr id="4" name="Shape 1"/>
          <p:cNvSpPr/>
          <p:nvPr/>
        </p:nvSpPr>
        <p:spPr>
          <a:xfrm>
            <a:off x="6170057" y="2057995"/>
            <a:ext cx="7776686" cy="1750457"/>
          </a:xfrm>
          <a:prstGeom prst="roundRect">
            <a:avLst>
              <a:gd name="adj" fmla="val 26782"/>
            </a:avLst>
          </a:prstGeom>
          <a:solidFill>
            <a:srgbClr val="282D5E"/>
          </a:solidFill>
          <a:ln/>
        </p:spPr>
      </p:sp>
      <p:sp>
        <p:nvSpPr>
          <p:cNvPr id="5" name="Text 2"/>
          <p:cNvSpPr/>
          <p:nvPr/>
        </p:nvSpPr>
        <p:spPr>
          <a:xfrm>
            <a:off x="6365319" y="2253258"/>
            <a:ext cx="2477214" cy="305157"/>
          </a:xfrm>
          <a:prstGeom prst="rect">
            <a:avLst/>
          </a:prstGeom>
          <a:noFill/>
          <a:ln/>
        </p:spPr>
        <p:txBody>
          <a:bodyPr wrap="none" lIns="0" tIns="0" rIns="0" bIns="0" rtlCol="0" anchor="t"/>
          <a:lstStyle/>
          <a:p>
            <a:pPr algn="l" indent="0" marL="0">
              <a:lnSpc>
                <a:spcPts val="2400"/>
              </a:lnSpc>
              <a:buNone/>
            </a:pPr>
            <a:r>
              <a:rPr lang="en-US" sz="1900" b="1" dirty="0">
                <a:solidFill>
                  <a:srgbClr val="E5DCE6"/>
                </a:solidFill>
                <a:latin typeface="Bricolage Grotesque Extra Bold" pitchFamily="34" charset="0"/>
                <a:ea typeface="Bricolage Grotesque Extra Bold" pitchFamily="34" charset="-122"/>
                <a:cs typeface="Bricolage Grotesque Extra Bold" pitchFamily="34" charset="-120"/>
              </a:rPr>
              <a:t>Reduced Churn Rate</a:t>
            </a:r>
            <a:endParaRPr lang="en-US" sz="1900" dirty="0"/>
          </a:p>
        </p:txBody>
      </p:sp>
      <p:sp>
        <p:nvSpPr>
          <p:cNvPr id="6" name="Text 3"/>
          <p:cNvSpPr/>
          <p:nvPr/>
        </p:nvSpPr>
        <p:spPr>
          <a:xfrm>
            <a:off x="6365319" y="2675573"/>
            <a:ext cx="7386161" cy="937617"/>
          </a:xfrm>
          <a:prstGeom prst="rect">
            <a:avLst/>
          </a:prstGeom>
          <a:noFill/>
          <a:ln/>
        </p:spPr>
        <p:txBody>
          <a:bodyPr wrap="square" lIns="0" tIns="0" rIns="0" bIns="0" rtlCol="0" anchor="t"/>
          <a:lstStyle/>
          <a:p>
            <a:pPr algn="l" indent="0" marL="0">
              <a:lnSpc>
                <a:spcPts val="2450"/>
              </a:lnSpc>
              <a:buNone/>
            </a:pPr>
            <a:r>
              <a:rPr lang="en-US" sz="1500" dirty="0">
                <a:solidFill>
                  <a:srgbClr val="E5DCE6"/>
                </a:solidFill>
                <a:latin typeface="Montserrat" pitchFamily="34" charset="0"/>
                <a:ea typeface="Montserrat" pitchFamily="34" charset="-122"/>
                <a:cs typeface="Montserrat" pitchFamily="34" charset="-120"/>
              </a:rPr>
              <a:t>By proactively addressing customer concerns, we anticipate a significant reduction in the overall churn rate, particularly among high-value segments.</a:t>
            </a:r>
            <a:endParaRPr lang="en-US" sz="1500" dirty="0"/>
          </a:p>
        </p:txBody>
      </p:sp>
      <p:sp>
        <p:nvSpPr>
          <p:cNvPr id="7" name="Shape 4"/>
          <p:cNvSpPr/>
          <p:nvPr/>
        </p:nvSpPr>
        <p:spPr>
          <a:xfrm>
            <a:off x="6170057" y="4003715"/>
            <a:ext cx="7776686" cy="1437918"/>
          </a:xfrm>
          <a:prstGeom prst="roundRect">
            <a:avLst>
              <a:gd name="adj" fmla="val 32604"/>
            </a:avLst>
          </a:prstGeom>
          <a:solidFill>
            <a:srgbClr val="282D5E"/>
          </a:solidFill>
          <a:ln/>
        </p:spPr>
      </p:sp>
      <p:sp>
        <p:nvSpPr>
          <p:cNvPr id="8" name="Text 5"/>
          <p:cNvSpPr/>
          <p:nvPr/>
        </p:nvSpPr>
        <p:spPr>
          <a:xfrm>
            <a:off x="6365319" y="4198977"/>
            <a:ext cx="4458891" cy="305157"/>
          </a:xfrm>
          <a:prstGeom prst="rect">
            <a:avLst/>
          </a:prstGeom>
          <a:noFill/>
          <a:ln/>
        </p:spPr>
        <p:txBody>
          <a:bodyPr wrap="none" lIns="0" tIns="0" rIns="0" bIns="0" rtlCol="0" anchor="t"/>
          <a:lstStyle/>
          <a:p>
            <a:pPr algn="l" indent="0" marL="0">
              <a:lnSpc>
                <a:spcPts val="2400"/>
              </a:lnSpc>
              <a:buNone/>
            </a:pPr>
            <a:r>
              <a:rPr lang="en-US" sz="1900" b="1" dirty="0">
                <a:solidFill>
                  <a:srgbClr val="E5DCE6"/>
                </a:solidFill>
                <a:latin typeface="Bricolage Grotesque Extra Bold" pitchFamily="34" charset="0"/>
                <a:ea typeface="Bricolage Grotesque Extra Bold" pitchFamily="34" charset="-122"/>
                <a:cs typeface="Bricolage Grotesque Extra Bold" pitchFamily="34" charset="-120"/>
              </a:rPr>
              <a:t>Higher Customer Lifetime Value (CLV)</a:t>
            </a:r>
            <a:endParaRPr lang="en-US" sz="1900" dirty="0"/>
          </a:p>
        </p:txBody>
      </p:sp>
      <p:sp>
        <p:nvSpPr>
          <p:cNvPr id="9" name="Text 6"/>
          <p:cNvSpPr/>
          <p:nvPr/>
        </p:nvSpPr>
        <p:spPr>
          <a:xfrm>
            <a:off x="6365319" y="4621292"/>
            <a:ext cx="7386161" cy="625078"/>
          </a:xfrm>
          <a:prstGeom prst="rect">
            <a:avLst/>
          </a:prstGeom>
          <a:noFill/>
          <a:ln/>
        </p:spPr>
        <p:txBody>
          <a:bodyPr wrap="square" lIns="0" tIns="0" rIns="0" bIns="0" rtlCol="0" anchor="t"/>
          <a:lstStyle/>
          <a:p>
            <a:pPr algn="l" indent="0" marL="0">
              <a:lnSpc>
                <a:spcPts val="2450"/>
              </a:lnSpc>
              <a:buNone/>
            </a:pPr>
            <a:r>
              <a:rPr lang="en-US" sz="1500" dirty="0">
                <a:solidFill>
                  <a:srgbClr val="E5DCE6"/>
                </a:solidFill>
                <a:latin typeface="Montserrat" pitchFamily="34" charset="0"/>
                <a:ea typeface="Montserrat" pitchFamily="34" charset="-122"/>
                <a:cs typeface="Montserrat" pitchFamily="34" charset="-120"/>
              </a:rPr>
              <a:t>Retaining valuable customers for longer periods will directly increase their lifetime value, contributing to sustainable revenue growth.</a:t>
            </a:r>
            <a:endParaRPr lang="en-US" sz="1500" dirty="0"/>
          </a:p>
        </p:txBody>
      </p:sp>
      <p:sp>
        <p:nvSpPr>
          <p:cNvPr id="10" name="Shape 7"/>
          <p:cNvSpPr/>
          <p:nvPr/>
        </p:nvSpPr>
        <p:spPr>
          <a:xfrm>
            <a:off x="6170057" y="5636895"/>
            <a:ext cx="7776686" cy="1437918"/>
          </a:xfrm>
          <a:prstGeom prst="roundRect">
            <a:avLst>
              <a:gd name="adj" fmla="val 32604"/>
            </a:avLst>
          </a:prstGeom>
          <a:solidFill>
            <a:srgbClr val="282D5E"/>
          </a:solidFill>
          <a:ln/>
        </p:spPr>
      </p:sp>
      <p:sp>
        <p:nvSpPr>
          <p:cNvPr id="11" name="Text 8"/>
          <p:cNvSpPr/>
          <p:nvPr/>
        </p:nvSpPr>
        <p:spPr>
          <a:xfrm>
            <a:off x="6365319" y="5832158"/>
            <a:ext cx="3683913" cy="305157"/>
          </a:xfrm>
          <a:prstGeom prst="rect">
            <a:avLst/>
          </a:prstGeom>
          <a:noFill/>
          <a:ln/>
        </p:spPr>
        <p:txBody>
          <a:bodyPr wrap="none" lIns="0" tIns="0" rIns="0" bIns="0" rtlCol="0" anchor="t"/>
          <a:lstStyle/>
          <a:p>
            <a:pPr algn="l" indent="0" marL="0">
              <a:lnSpc>
                <a:spcPts val="2400"/>
              </a:lnSpc>
              <a:buNone/>
            </a:pPr>
            <a:r>
              <a:rPr lang="en-US" sz="1900" b="1" dirty="0">
                <a:solidFill>
                  <a:srgbClr val="E5DCE6"/>
                </a:solidFill>
                <a:latin typeface="Bricolage Grotesque Extra Bold" pitchFamily="34" charset="0"/>
                <a:ea typeface="Bricolage Grotesque Extra Bold" pitchFamily="34" charset="-122"/>
                <a:cs typeface="Bricolage Grotesque Extra Bold" pitchFamily="34" charset="-120"/>
              </a:rPr>
              <a:t>Improved Retention Efficiency</a:t>
            </a:r>
            <a:endParaRPr lang="en-US" sz="1900" dirty="0"/>
          </a:p>
        </p:txBody>
      </p:sp>
      <p:sp>
        <p:nvSpPr>
          <p:cNvPr id="12" name="Text 9"/>
          <p:cNvSpPr/>
          <p:nvPr/>
        </p:nvSpPr>
        <p:spPr>
          <a:xfrm>
            <a:off x="6365319" y="6254472"/>
            <a:ext cx="7386161" cy="625078"/>
          </a:xfrm>
          <a:prstGeom prst="rect">
            <a:avLst/>
          </a:prstGeom>
          <a:noFill/>
          <a:ln/>
        </p:spPr>
        <p:txBody>
          <a:bodyPr wrap="square" lIns="0" tIns="0" rIns="0" bIns="0" rtlCol="0" anchor="t"/>
          <a:lstStyle/>
          <a:p>
            <a:pPr algn="l" indent="0" marL="0">
              <a:lnSpc>
                <a:spcPts val="2450"/>
              </a:lnSpc>
              <a:buNone/>
            </a:pPr>
            <a:r>
              <a:rPr lang="en-US" sz="1500" dirty="0">
                <a:solidFill>
                  <a:srgbClr val="E5DCE6"/>
                </a:solidFill>
                <a:latin typeface="Montserrat" pitchFamily="34" charset="0"/>
                <a:ea typeface="Montserrat" pitchFamily="34" charset="-122"/>
                <a:cs typeface="Montserrat" pitchFamily="34" charset="-120"/>
              </a:rPr>
              <a:t>Our targeted approach ensures that retention efforts are more efficient and cost-effective, yielding a better return on investment.</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1786652" y="584002"/>
            <a:ext cx="6820495" cy="661154"/>
          </a:xfrm>
          <a:prstGeom prst="rect">
            <a:avLst/>
          </a:prstGeom>
          <a:noFill/>
          <a:ln/>
        </p:spPr>
        <p:txBody>
          <a:bodyPr wrap="none" lIns="0" tIns="0" rIns="0" bIns="0" rtlCol="0" anchor="t"/>
          <a:lstStyle/>
          <a:p>
            <a:pPr algn="l" indent="0" marL="0">
              <a:lnSpc>
                <a:spcPts val="5200"/>
              </a:lnSpc>
              <a:buNone/>
            </a:pPr>
            <a:r>
              <a:rPr lang="en-US" sz="4150" b="1" dirty="0">
                <a:solidFill>
                  <a:srgbClr val="EEAEF6"/>
                </a:solidFill>
                <a:latin typeface="Bricolage Grotesque Extra Bold" pitchFamily="34" charset="0"/>
                <a:ea typeface="Bricolage Grotesque Extra Bold" pitchFamily="34" charset="-122"/>
                <a:cs typeface="Bricolage Grotesque Extra Bold" pitchFamily="34" charset="-120"/>
              </a:rPr>
              <a:t>Implementation Roadmap</a:t>
            </a:r>
            <a:endParaRPr lang="en-US" sz="4150" dirty="0"/>
          </a:p>
        </p:txBody>
      </p:sp>
      <p:sp>
        <p:nvSpPr>
          <p:cNvPr id="3" name="Shape 1"/>
          <p:cNvSpPr/>
          <p:nvPr/>
        </p:nvSpPr>
        <p:spPr>
          <a:xfrm>
            <a:off x="1786652" y="4656892"/>
            <a:ext cx="11056977" cy="22860"/>
          </a:xfrm>
          <a:prstGeom prst="roundRect">
            <a:avLst>
              <a:gd name="adj" fmla="val 388800"/>
            </a:avLst>
          </a:prstGeom>
          <a:solidFill>
            <a:srgbClr val="414677"/>
          </a:solidFill>
          <a:ln/>
        </p:spPr>
      </p:sp>
      <p:sp>
        <p:nvSpPr>
          <p:cNvPr id="4" name="Shape 2"/>
          <p:cNvSpPr/>
          <p:nvPr/>
        </p:nvSpPr>
        <p:spPr>
          <a:xfrm>
            <a:off x="3907155" y="4022110"/>
            <a:ext cx="22860" cy="634841"/>
          </a:xfrm>
          <a:prstGeom prst="roundRect">
            <a:avLst>
              <a:gd name="adj" fmla="val 388800"/>
            </a:avLst>
          </a:prstGeom>
          <a:solidFill>
            <a:srgbClr val="414677"/>
          </a:solidFill>
          <a:ln/>
        </p:spPr>
      </p:sp>
      <p:sp>
        <p:nvSpPr>
          <p:cNvPr id="5" name="Shape 3"/>
          <p:cNvSpPr/>
          <p:nvPr/>
        </p:nvSpPr>
        <p:spPr>
          <a:xfrm>
            <a:off x="3680579" y="4418826"/>
            <a:ext cx="476131" cy="476131"/>
          </a:xfrm>
          <a:prstGeom prst="roundRect">
            <a:avLst>
              <a:gd name="adj" fmla="val 18667"/>
            </a:avLst>
          </a:prstGeom>
          <a:solidFill>
            <a:srgbClr val="282D5E"/>
          </a:solidFill>
          <a:ln/>
        </p:spPr>
      </p:sp>
      <p:sp>
        <p:nvSpPr>
          <p:cNvPr id="6" name="Text 4"/>
          <p:cNvSpPr/>
          <p:nvPr/>
        </p:nvSpPr>
        <p:spPr>
          <a:xfrm>
            <a:off x="3759875" y="4458474"/>
            <a:ext cx="317421" cy="396716"/>
          </a:xfrm>
          <a:prstGeom prst="rect">
            <a:avLst/>
          </a:prstGeom>
          <a:noFill/>
          <a:ln/>
        </p:spPr>
        <p:txBody>
          <a:bodyPr wrap="none" lIns="0" tIns="0" rIns="0" bIns="0" rtlCol="0" anchor="t"/>
          <a:lstStyle/>
          <a:p>
            <a:pPr algn="ctr" indent="0" marL="0">
              <a:lnSpc>
                <a:spcPts val="2450"/>
              </a:lnSpc>
              <a:buNone/>
            </a:pPr>
            <a:r>
              <a:rPr lang="en-US" sz="2450" b="1" dirty="0">
                <a:solidFill>
                  <a:srgbClr val="E5DCE6"/>
                </a:solidFill>
                <a:latin typeface="Bricolage Grotesque Extra Bold" pitchFamily="34" charset="0"/>
                <a:ea typeface="Bricolage Grotesque Extra Bold" pitchFamily="34" charset="-122"/>
                <a:cs typeface="Bricolage Grotesque Extra Bold" pitchFamily="34" charset="-120"/>
              </a:rPr>
              <a:t>1</a:t>
            </a:r>
            <a:endParaRPr lang="en-US" sz="2450" dirty="0"/>
          </a:p>
        </p:txBody>
      </p:sp>
      <p:sp>
        <p:nvSpPr>
          <p:cNvPr id="7" name="Text 5"/>
          <p:cNvSpPr/>
          <p:nvPr/>
        </p:nvSpPr>
        <p:spPr>
          <a:xfrm>
            <a:off x="1998226" y="1668304"/>
            <a:ext cx="3840956" cy="661273"/>
          </a:xfrm>
          <a:prstGeom prst="rect">
            <a:avLst/>
          </a:prstGeom>
          <a:noFill/>
          <a:ln/>
        </p:spPr>
        <p:txBody>
          <a:bodyPr wrap="square" lIns="0" tIns="0" rIns="0" bIns="0" rtlCol="0" anchor="t"/>
          <a:lstStyle/>
          <a:p>
            <a:pPr algn="ctr" indent="0" marL="0">
              <a:lnSpc>
                <a:spcPts val="2600"/>
              </a:lnSpc>
              <a:buNone/>
            </a:pPr>
            <a:r>
              <a:rPr lang="en-US" sz="2050" b="1" dirty="0">
                <a:solidFill>
                  <a:srgbClr val="E5DCE6"/>
                </a:solidFill>
                <a:latin typeface="Bricolage Grotesque Extra Bold" pitchFamily="34" charset="0"/>
                <a:ea typeface="Bricolage Grotesque Extra Bold" pitchFamily="34" charset="-122"/>
                <a:cs typeface="Bricolage Grotesque Extra Bold" pitchFamily="34" charset="-120"/>
              </a:rPr>
              <a:t>Month 1-2: Data Integration &amp; Model Refinement</a:t>
            </a:r>
            <a:endParaRPr lang="en-US" sz="2050" dirty="0"/>
          </a:p>
        </p:txBody>
      </p:sp>
      <p:sp>
        <p:nvSpPr>
          <p:cNvPr id="8" name="Text 6"/>
          <p:cNvSpPr/>
          <p:nvPr/>
        </p:nvSpPr>
        <p:spPr>
          <a:xfrm>
            <a:off x="1998226" y="2456498"/>
            <a:ext cx="3840956" cy="1353979"/>
          </a:xfrm>
          <a:prstGeom prst="rect">
            <a:avLst/>
          </a:prstGeom>
          <a:noFill/>
          <a:ln/>
        </p:spPr>
        <p:txBody>
          <a:bodyPr wrap="square" lIns="0" tIns="0" rIns="0" bIns="0" rtlCol="0" anchor="t"/>
          <a:lstStyle/>
          <a:p>
            <a:pPr algn="ctr" indent="0" marL="0">
              <a:lnSpc>
                <a:spcPts val="2650"/>
              </a:lnSpc>
              <a:buNone/>
            </a:pPr>
            <a:r>
              <a:rPr lang="en-US" sz="1650" dirty="0">
                <a:solidFill>
                  <a:srgbClr val="E5DCE6"/>
                </a:solidFill>
                <a:latin typeface="Montserrat" pitchFamily="34" charset="0"/>
                <a:ea typeface="Montserrat" pitchFamily="34" charset="-122"/>
                <a:cs typeface="Montserrat" pitchFamily="34" charset="-120"/>
              </a:rPr>
              <a:t>Complete integration of all relevant data sources and fine-tune the churn prediction model for optimal accuracy.</a:t>
            </a:r>
            <a:endParaRPr lang="en-US" sz="1650" dirty="0"/>
          </a:p>
        </p:txBody>
      </p:sp>
      <p:sp>
        <p:nvSpPr>
          <p:cNvPr id="9" name="Shape 7"/>
          <p:cNvSpPr/>
          <p:nvPr/>
        </p:nvSpPr>
        <p:spPr>
          <a:xfrm>
            <a:off x="6171367" y="4656832"/>
            <a:ext cx="22860" cy="634841"/>
          </a:xfrm>
          <a:prstGeom prst="roundRect">
            <a:avLst>
              <a:gd name="adj" fmla="val 388800"/>
            </a:avLst>
          </a:prstGeom>
          <a:solidFill>
            <a:srgbClr val="414677"/>
          </a:solidFill>
          <a:ln/>
        </p:spPr>
      </p:sp>
      <p:sp>
        <p:nvSpPr>
          <p:cNvPr id="10" name="Shape 8"/>
          <p:cNvSpPr/>
          <p:nvPr/>
        </p:nvSpPr>
        <p:spPr>
          <a:xfrm>
            <a:off x="5944791" y="4418826"/>
            <a:ext cx="476131" cy="476131"/>
          </a:xfrm>
          <a:prstGeom prst="roundRect">
            <a:avLst>
              <a:gd name="adj" fmla="val 18667"/>
            </a:avLst>
          </a:prstGeom>
          <a:solidFill>
            <a:srgbClr val="282D5E"/>
          </a:solidFill>
          <a:ln/>
        </p:spPr>
      </p:sp>
      <p:sp>
        <p:nvSpPr>
          <p:cNvPr id="11" name="Text 9"/>
          <p:cNvSpPr/>
          <p:nvPr/>
        </p:nvSpPr>
        <p:spPr>
          <a:xfrm>
            <a:off x="6024086" y="4458474"/>
            <a:ext cx="317421" cy="396716"/>
          </a:xfrm>
          <a:prstGeom prst="rect">
            <a:avLst/>
          </a:prstGeom>
          <a:noFill/>
          <a:ln/>
        </p:spPr>
        <p:txBody>
          <a:bodyPr wrap="none" lIns="0" tIns="0" rIns="0" bIns="0" rtlCol="0" anchor="t"/>
          <a:lstStyle/>
          <a:p>
            <a:pPr algn="ctr" indent="0" marL="0">
              <a:lnSpc>
                <a:spcPts val="2450"/>
              </a:lnSpc>
              <a:buNone/>
            </a:pPr>
            <a:r>
              <a:rPr lang="en-US" sz="2450" b="1" dirty="0">
                <a:solidFill>
                  <a:srgbClr val="E5DCE6"/>
                </a:solidFill>
                <a:latin typeface="Bricolage Grotesque Extra Bold" pitchFamily="34" charset="0"/>
                <a:ea typeface="Bricolage Grotesque Extra Bold" pitchFamily="34" charset="-122"/>
                <a:cs typeface="Bricolage Grotesque Extra Bold" pitchFamily="34" charset="-120"/>
              </a:rPr>
              <a:t>2</a:t>
            </a:r>
            <a:endParaRPr lang="en-US" sz="2450" dirty="0"/>
          </a:p>
        </p:txBody>
      </p:sp>
      <p:sp>
        <p:nvSpPr>
          <p:cNvPr id="12" name="Text 10"/>
          <p:cNvSpPr/>
          <p:nvPr/>
        </p:nvSpPr>
        <p:spPr>
          <a:xfrm>
            <a:off x="4262438" y="5503307"/>
            <a:ext cx="3840956" cy="661273"/>
          </a:xfrm>
          <a:prstGeom prst="rect">
            <a:avLst/>
          </a:prstGeom>
          <a:noFill/>
          <a:ln/>
        </p:spPr>
        <p:txBody>
          <a:bodyPr wrap="square" lIns="0" tIns="0" rIns="0" bIns="0" rtlCol="0" anchor="t"/>
          <a:lstStyle/>
          <a:p>
            <a:pPr algn="ctr" indent="0" marL="0">
              <a:lnSpc>
                <a:spcPts val="2600"/>
              </a:lnSpc>
              <a:buNone/>
            </a:pPr>
            <a:r>
              <a:rPr lang="en-US" sz="2050" b="1" dirty="0">
                <a:solidFill>
                  <a:srgbClr val="E5DCE6"/>
                </a:solidFill>
                <a:latin typeface="Bricolage Grotesque Extra Bold" pitchFamily="34" charset="0"/>
                <a:ea typeface="Bricolage Grotesque Extra Bold" pitchFamily="34" charset="-122"/>
                <a:cs typeface="Bricolage Grotesque Extra Bold" pitchFamily="34" charset="-120"/>
              </a:rPr>
              <a:t>Month 3-4: Strategy Development &amp; Pilot Launch</a:t>
            </a:r>
            <a:endParaRPr lang="en-US" sz="2050" dirty="0"/>
          </a:p>
        </p:txBody>
      </p:sp>
      <p:sp>
        <p:nvSpPr>
          <p:cNvPr id="13" name="Text 11"/>
          <p:cNvSpPr/>
          <p:nvPr/>
        </p:nvSpPr>
        <p:spPr>
          <a:xfrm>
            <a:off x="4262438" y="6291501"/>
            <a:ext cx="3840956" cy="1353979"/>
          </a:xfrm>
          <a:prstGeom prst="rect">
            <a:avLst/>
          </a:prstGeom>
          <a:noFill/>
          <a:ln/>
        </p:spPr>
        <p:txBody>
          <a:bodyPr wrap="square" lIns="0" tIns="0" rIns="0" bIns="0" rtlCol="0" anchor="t"/>
          <a:lstStyle/>
          <a:p>
            <a:pPr algn="ctr" indent="0" marL="0">
              <a:lnSpc>
                <a:spcPts val="2650"/>
              </a:lnSpc>
              <a:buNone/>
            </a:pPr>
            <a:r>
              <a:rPr lang="en-US" sz="1650" dirty="0">
                <a:solidFill>
                  <a:srgbClr val="E5DCE6"/>
                </a:solidFill>
                <a:latin typeface="Montserrat" pitchFamily="34" charset="0"/>
                <a:ea typeface="Montserrat" pitchFamily="34" charset="-122"/>
                <a:cs typeface="Montserrat" pitchFamily="34" charset="-120"/>
              </a:rPr>
              <a:t>Develop specific retention strategies for identified segments and initiate a pilot programme with a small group of at-risk customers.</a:t>
            </a:r>
            <a:endParaRPr lang="en-US" sz="1650" dirty="0"/>
          </a:p>
        </p:txBody>
      </p:sp>
      <p:sp>
        <p:nvSpPr>
          <p:cNvPr id="14" name="Shape 12"/>
          <p:cNvSpPr/>
          <p:nvPr/>
        </p:nvSpPr>
        <p:spPr>
          <a:xfrm>
            <a:off x="8435697" y="4022110"/>
            <a:ext cx="22860" cy="634841"/>
          </a:xfrm>
          <a:prstGeom prst="roundRect">
            <a:avLst>
              <a:gd name="adj" fmla="val 388800"/>
            </a:avLst>
          </a:prstGeom>
          <a:solidFill>
            <a:srgbClr val="414677"/>
          </a:solidFill>
          <a:ln/>
        </p:spPr>
      </p:sp>
      <p:sp>
        <p:nvSpPr>
          <p:cNvPr id="15" name="Shape 13"/>
          <p:cNvSpPr/>
          <p:nvPr/>
        </p:nvSpPr>
        <p:spPr>
          <a:xfrm>
            <a:off x="8209121" y="4418826"/>
            <a:ext cx="476131" cy="476131"/>
          </a:xfrm>
          <a:prstGeom prst="roundRect">
            <a:avLst>
              <a:gd name="adj" fmla="val 18667"/>
            </a:avLst>
          </a:prstGeom>
          <a:solidFill>
            <a:srgbClr val="282D5E"/>
          </a:solidFill>
          <a:ln/>
        </p:spPr>
      </p:sp>
      <p:sp>
        <p:nvSpPr>
          <p:cNvPr id="16" name="Text 14"/>
          <p:cNvSpPr/>
          <p:nvPr/>
        </p:nvSpPr>
        <p:spPr>
          <a:xfrm>
            <a:off x="8288417" y="4458474"/>
            <a:ext cx="317421" cy="396716"/>
          </a:xfrm>
          <a:prstGeom prst="rect">
            <a:avLst/>
          </a:prstGeom>
          <a:noFill/>
          <a:ln/>
        </p:spPr>
        <p:txBody>
          <a:bodyPr wrap="none" lIns="0" tIns="0" rIns="0" bIns="0" rtlCol="0" anchor="t"/>
          <a:lstStyle/>
          <a:p>
            <a:pPr algn="ctr" indent="0" marL="0">
              <a:lnSpc>
                <a:spcPts val="2450"/>
              </a:lnSpc>
              <a:buNone/>
            </a:pPr>
            <a:r>
              <a:rPr lang="en-US" sz="2450" b="1" dirty="0">
                <a:solidFill>
                  <a:srgbClr val="E5DCE6"/>
                </a:solidFill>
                <a:latin typeface="Bricolage Grotesque Extra Bold" pitchFamily="34" charset="0"/>
                <a:ea typeface="Bricolage Grotesque Extra Bold" pitchFamily="34" charset="-122"/>
                <a:cs typeface="Bricolage Grotesque Extra Bold" pitchFamily="34" charset="-120"/>
              </a:rPr>
              <a:t>3</a:t>
            </a:r>
            <a:endParaRPr lang="en-US" sz="2450" dirty="0"/>
          </a:p>
        </p:txBody>
      </p:sp>
      <p:sp>
        <p:nvSpPr>
          <p:cNvPr id="17" name="Text 15"/>
          <p:cNvSpPr/>
          <p:nvPr/>
        </p:nvSpPr>
        <p:spPr>
          <a:xfrm>
            <a:off x="6526768" y="1668304"/>
            <a:ext cx="3840956" cy="661273"/>
          </a:xfrm>
          <a:prstGeom prst="rect">
            <a:avLst/>
          </a:prstGeom>
          <a:noFill/>
          <a:ln/>
        </p:spPr>
        <p:txBody>
          <a:bodyPr wrap="square" lIns="0" tIns="0" rIns="0" bIns="0" rtlCol="0" anchor="t"/>
          <a:lstStyle/>
          <a:p>
            <a:pPr algn="ctr" indent="0" marL="0">
              <a:lnSpc>
                <a:spcPts val="2600"/>
              </a:lnSpc>
              <a:buNone/>
            </a:pPr>
            <a:r>
              <a:rPr lang="en-US" sz="2050" b="1" dirty="0">
                <a:solidFill>
                  <a:srgbClr val="E5DCE6"/>
                </a:solidFill>
                <a:latin typeface="Bricolage Grotesque Extra Bold" pitchFamily="34" charset="0"/>
                <a:ea typeface="Bricolage Grotesque Extra Bold" pitchFamily="34" charset="-122"/>
                <a:cs typeface="Bricolage Grotesque Extra Bold" pitchFamily="34" charset="-120"/>
              </a:rPr>
              <a:t>Month 5-6: Full-Scale Rollout &amp; Monitoring</a:t>
            </a:r>
            <a:endParaRPr lang="en-US" sz="2050" dirty="0"/>
          </a:p>
        </p:txBody>
      </p:sp>
      <p:sp>
        <p:nvSpPr>
          <p:cNvPr id="18" name="Text 16"/>
          <p:cNvSpPr/>
          <p:nvPr/>
        </p:nvSpPr>
        <p:spPr>
          <a:xfrm>
            <a:off x="6526768" y="2456498"/>
            <a:ext cx="3840956" cy="1353979"/>
          </a:xfrm>
          <a:prstGeom prst="rect">
            <a:avLst/>
          </a:prstGeom>
          <a:noFill/>
          <a:ln/>
        </p:spPr>
        <p:txBody>
          <a:bodyPr wrap="square" lIns="0" tIns="0" rIns="0" bIns="0" rtlCol="0" anchor="t"/>
          <a:lstStyle/>
          <a:p>
            <a:pPr algn="ctr" indent="0" marL="0">
              <a:lnSpc>
                <a:spcPts val="2650"/>
              </a:lnSpc>
              <a:buNone/>
            </a:pPr>
            <a:r>
              <a:rPr lang="en-US" sz="1650" dirty="0">
                <a:solidFill>
                  <a:srgbClr val="E5DCE6"/>
                </a:solidFill>
                <a:latin typeface="Montserrat" pitchFamily="34" charset="0"/>
                <a:ea typeface="Montserrat" pitchFamily="34" charset="-122"/>
                <a:cs typeface="Montserrat" pitchFamily="34" charset="-120"/>
              </a:rPr>
              <a:t>Deploy the retention strategy across all relevant customer segments and establish continuous monitoring and feedback loops.</a:t>
            </a:r>
            <a:endParaRPr lang="en-US" sz="1650" dirty="0"/>
          </a:p>
        </p:txBody>
      </p:sp>
      <p:sp>
        <p:nvSpPr>
          <p:cNvPr id="19" name="Shape 17"/>
          <p:cNvSpPr/>
          <p:nvPr/>
        </p:nvSpPr>
        <p:spPr>
          <a:xfrm>
            <a:off x="10699909" y="4656832"/>
            <a:ext cx="22860" cy="634841"/>
          </a:xfrm>
          <a:prstGeom prst="roundRect">
            <a:avLst>
              <a:gd name="adj" fmla="val 388800"/>
            </a:avLst>
          </a:prstGeom>
          <a:solidFill>
            <a:srgbClr val="414677"/>
          </a:solidFill>
          <a:ln/>
        </p:spPr>
      </p:sp>
      <p:sp>
        <p:nvSpPr>
          <p:cNvPr id="20" name="Shape 18"/>
          <p:cNvSpPr/>
          <p:nvPr/>
        </p:nvSpPr>
        <p:spPr>
          <a:xfrm>
            <a:off x="10473333" y="4418826"/>
            <a:ext cx="476131" cy="476131"/>
          </a:xfrm>
          <a:prstGeom prst="roundRect">
            <a:avLst>
              <a:gd name="adj" fmla="val 18667"/>
            </a:avLst>
          </a:prstGeom>
          <a:solidFill>
            <a:srgbClr val="282D5E"/>
          </a:solidFill>
          <a:ln/>
        </p:spPr>
      </p:sp>
      <p:sp>
        <p:nvSpPr>
          <p:cNvPr id="21" name="Text 19"/>
          <p:cNvSpPr/>
          <p:nvPr/>
        </p:nvSpPr>
        <p:spPr>
          <a:xfrm>
            <a:off x="10552628" y="4458474"/>
            <a:ext cx="317421" cy="396716"/>
          </a:xfrm>
          <a:prstGeom prst="rect">
            <a:avLst/>
          </a:prstGeom>
          <a:noFill/>
          <a:ln/>
        </p:spPr>
        <p:txBody>
          <a:bodyPr wrap="none" lIns="0" tIns="0" rIns="0" bIns="0" rtlCol="0" anchor="t"/>
          <a:lstStyle/>
          <a:p>
            <a:pPr algn="ctr" indent="0" marL="0">
              <a:lnSpc>
                <a:spcPts val="2450"/>
              </a:lnSpc>
              <a:buNone/>
            </a:pPr>
            <a:r>
              <a:rPr lang="en-US" sz="2450" b="1" dirty="0">
                <a:solidFill>
                  <a:srgbClr val="E5DCE6"/>
                </a:solidFill>
                <a:latin typeface="Bricolage Grotesque Extra Bold" pitchFamily="34" charset="0"/>
                <a:ea typeface="Bricolage Grotesque Extra Bold" pitchFamily="34" charset="-122"/>
                <a:cs typeface="Bricolage Grotesque Extra Bold" pitchFamily="34" charset="-120"/>
              </a:rPr>
              <a:t>4</a:t>
            </a:r>
            <a:endParaRPr lang="en-US" sz="2450" dirty="0"/>
          </a:p>
        </p:txBody>
      </p:sp>
      <p:sp>
        <p:nvSpPr>
          <p:cNvPr id="22" name="Text 20"/>
          <p:cNvSpPr/>
          <p:nvPr/>
        </p:nvSpPr>
        <p:spPr>
          <a:xfrm>
            <a:off x="8790980" y="5503307"/>
            <a:ext cx="3840956" cy="661273"/>
          </a:xfrm>
          <a:prstGeom prst="rect">
            <a:avLst/>
          </a:prstGeom>
          <a:noFill/>
          <a:ln/>
        </p:spPr>
        <p:txBody>
          <a:bodyPr wrap="square" lIns="0" tIns="0" rIns="0" bIns="0" rtlCol="0" anchor="t"/>
          <a:lstStyle/>
          <a:p>
            <a:pPr algn="ctr" indent="0" marL="0">
              <a:lnSpc>
                <a:spcPts val="2600"/>
              </a:lnSpc>
              <a:buNone/>
            </a:pPr>
            <a:r>
              <a:rPr lang="en-US" sz="2050" b="1" dirty="0">
                <a:solidFill>
                  <a:srgbClr val="E5DCE6"/>
                </a:solidFill>
                <a:latin typeface="Bricolage Grotesque Extra Bold" pitchFamily="34" charset="0"/>
                <a:ea typeface="Bricolage Grotesque Extra Bold" pitchFamily="34" charset="-122"/>
                <a:cs typeface="Bricolage Grotesque Extra Bold" pitchFamily="34" charset="-120"/>
              </a:rPr>
              <a:t>Ongoing: Evaluation &amp; Optimisation</a:t>
            </a:r>
            <a:endParaRPr lang="en-US" sz="2050" dirty="0"/>
          </a:p>
        </p:txBody>
      </p:sp>
      <p:sp>
        <p:nvSpPr>
          <p:cNvPr id="23" name="Text 21"/>
          <p:cNvSpPr/>
          <p:nvPr/>
        </p:nvSpPr>
        <p:spPr>
          <a:xfrm>
            <a:off x="8790980" y="6291501"/>
            <a:ext cx="3840956" cy="1353979"/>
          </a:xfrm>
          <a:prstGeom prst="rect">
            <a:avLst/>
          </a:prstGeom>
          <a:noFill/>
          <a:ln/>
        </p:spPr>
        <p:txBody>
          <a:bodyPr wrap="square" lIns="0" tIns="0" rIns="0" bIns="0" rtlCol="0" anchor="t"/>
          <a:lstStyle/>
          <a:p>
            <a:pPr algn="ctr" indent="0" marL="0">
              <a:lnSpc>
                <a:spcPts val="2650"/>
              </a:lnSpc>
              <a:buNone/>
            </a:pPr>
            <a:r>
              <a:rPr lang="en-US" sz="1650" dirty="0">
                <a:solidFill>
                  <a:srgbClr val="E5DCE6"/>
                </a:solidFill>
                <a:latin typeface="Montserrat" pitchFamily="34" charset="0"/>
                <a:ea typeface="Montserrat" pitchFamily="34" charset="-122"/>
                <a:cs typeface="Montserrat" pitchFamily="34" charset="-120"/>
              </a:rPr>
              <a:t>Regularly evaluate the effectiveness of retention efforts and continuously optimise strategies based on performance data.</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5227" y="1263729"/>
            <a:ext cx="10468689" cy="771525"/>
          </a:xfrm>
          <a:prstGeom prst="rect">
            <a:avLst/>
          </a:prstGeom>
          <a:noFill/>
          <a:ln/>
        </p:spPr>
        <p:txBody>
          <a:bodyPr wrap="none" lIns="0" tIns="0" rIns="0" bIns="0" rtlCol="0" anchor="t"/>
          <a:lstStyle/>
          <a:p>
            <a:pPr algn="l" indent="0" marL="0">
              <a:lnSpc>
                <a:spcPts val="6050"/>
              </a:lnSpc>
              <a:buNone/>
            </a:pPr>
            <a:r>
              <a:rPr lang="en-US" sz="4850" b="1" dirty="0">
                <a:solidFill>
                  <a:srgbClr val="EEAEF6"/>
                </a:solidFill>
                <a:latin typeface="Bricolage Grotesque Extra Bold" pitchFamily="34" charset="0"/>
                <a:ea typeface="Bricolage Grotesque Extra Bold" pitchFamily="34" charset="-122"/>
                <a:cs typeface="Bricolage Grotesque Extra Bold" pitchFamily="34" charset="-120"/>
              </a:rPr>
              <a:t>Key Performance Indicators (KPIs)</a:t>
            </a:r>
            <a:endParaRPr lang="en-US" sz="4850" dirty="0"/>
          </a:p>
        </p:txBody>
      </p:sp>
      <p:sp>
        <p:nvSpPr>
          <p:cNvPr id="3" name="Shape 1"/>
          <p:cNvSpPr/>
          <p:nvPr/>
        </p:nvSpPr>
        <p:spPr>
          <a:xfrm>
            <a:off x="865227" y="2529007"/>
            <a:ext cx="12899827" cy="4436745"/>
          </a:xfrm>
          <a:prstGeom prst="roundRect">
            <a:avLst>
              <a:gd name="adj" fmla="val 2337"/>
            </a:avLst>
          </a:prstGeom>
          <a:noFill/>
          <a:ln w="15240">
            <a:solidFill>
              <a:srgbClr val="FFFFFF">
                <a:alpha val="24000"/>
              </a:srgbClr>
            </a:solidFill>
            <a:prstDash val="solid"/>
          </a:ln>
        </p:spPr>
      </p:sp>
      <p:sp>
        <p:nvSpPr>
          <p:cNvPr id="4" name="Shape 2"/>
          <p:cNvSpPr/>
          <p:nvPr/>
        </p:nvSpPr>
        <p:spPr>
          <a:xfrm>
            <a:off x="880467" y="2544247"/>
            <a:ext cx="12869347" cy="1101566"/>
          </a:xfrm>
          <a:prstGeom prst="rect">
            <a:avLst/>
          </a:prstGeom>
          <a:solidFill>
            <a:srgbClr val="FFFFFF">
              <a:alpha val="4000"/>
            </a:srgbClr>
          </a:solidFill>
          <a:ln/>
        </p:spPr>
      </p:sp>
      <p:sp>
        <p:nvSpPr>
          <p:cNvPr id="5" name="Text 3"/>
          <p:cNvSpPr/>
          <p:nvPr/>
        </p:nvSpPr>
        <p:spPr>
          <a:xfrm>
            <a:off x="1127403" y="2699980"/>
            <a:ext cx="3363278" cy="395049"/>
          </a:xfrm>
          <a:prstGeom prst="rect">
            <a:avLst/>
          </a:prstGeom>
          <a:noFill/>
          <a:ln/>
        </p:spPr>
        <p:txBody>
          <a:bodyPr wrap="non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Churn Rate Reduction</a:t>
            </a:r>
            <a:endParaRPr lang="en-US" sz="1900" dirty="0"/>
          </a:p>
        </p:txBody>
      </p:sp>
      <p:sp>
        <p:nvSpPr>
          <p:cNvPr id="6" name="Text 4"/>
          <p:cNvSpPr/>
          <p:nvPr/>
        </p:nvSpPr>
        <p:spPr>
          <a:xfrm>
            <a:off x="4991933" y="2699980"/>
            <a:ext cx="8511064" cy="790099"/>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Percentage decrease in monthly churn, overall and by high-value segments.</a:t>
            </a:r>
            <a:endParaRPr lang="en-US" sz="1900" dirty="0"/>
          </a:p>
        </p:txBody>
      </p:sp>
      <p:sp>
        <p:nvSpPr>
          <p:cNvPr id="7" name="Shape 5"/>
          <p:cNvSpPr/>
          <p:nvPr/>
        </p:nvSpPr>
        <p:spPr>
          <a:xfrm>
            <a:off x="880467" y="3645813"/>
            <a:ext cx="12869347" cy="1101566"/>
          </a:xfrm>
          <a:prstGeom prst="rect">
            <a:avLst/>
          </a:prstGeom>
          <a:solidFill>
            <a:srgbClr val="000000">
              <a:alpha val="4000"/>
            </a:srgbClr>
          </a:solidFill>
          <a:ln/>
        </p:spPr>
      </p:sp>
      <p:sp>
        <p:nvSpPr>
          <p:cNvPr id="8" name="Text 6"/>
          <p:cNvSpPr/>
          <p:nvPr/>
        </p:nvSpPr>
        <p:spPr>
          <a:xfrm>
            <a:off x="1127403" y="3801547"/>
            <a:ext cx="3363278" cy="395049"/>
          </a:xfrm>
          <a:prstGeom prst="rect">
            <a:avLst/>
          </a:prstGeom>
          <a:noFill/>
          <a:ln/>
        </p:spPr>
        <p:txBody>
          <a:bodyPr wrap="non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Customer Retention Cost</a:t>
            </a:r>
            <a:endParaRPr lang="en-US" sz="1900" dirty="0"/>
          </a:p>
        </p:txBody>
      </p:sp>
      <p:sp>
        <p:nvSpPr>
          <p:cNvPr id="9" name="Text 7"/>
          <p:cNvSpPr/>
          <p:nvPr/>
        </p:nvSpPr>
        <p:spPr>
          <a:xfrm>
            <a:off x="4991933" y="3801547"/>
            <a:ext cx="8511064" cy="790099"/>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Cost incurred to retain a customer, aiming for reduction and efficiency.</a:t>
            </a:r>
            <a:endParaRPr lang="en-US" sz="1900" dirty="0"/>
          </a:p>
        </p:txBody>
      </p:sp>
      <p:sp>
        <p:nvSpPr>
          <p:cNvPr id="10" name="Shape 8"/>
          <p:cNvSpPr/>
          <p:nvPr/>
        </p:nvSpPr>
        <p:spPr>
          <a:xfrm>
            <a:off x="880467" y="4747379"/>
            <a:ext cx="12869347" cy="1101566"/>
          </a:xfrm>
          <a:prstGeom prst="rect">
            <a:avLst/>
          </a:prstGeom>
          <a:solidFill>
            <a:srgbClr val="FFFFFF">
              <a:alpha val="4000"/>
            </a:srgbClr>
          </a:solidFill>
          <a:ln/>
        </p:spPr>
      </p:sp>
      <p:sp>
        <p:nvSpPr>
          <p:cNvPr id="11" name="Text 9"/>
          <p:cNvSpPr/>
          <p:nvPr/>
        </p:nvSpPr>
        <p:spPr>
          <a:xfrm>
            <a:off x="1127403" y="4903113"/>
            <a:ext cx="3363278" cy="395049"/>
          </a:xfrm>
          <a:prstGeom prst="rect">
            <a:avLst/>
          </a:prstGeom>
          <a:noFill/>
          <a:ln/>
        </p:spPr>
        <p:txBody>
          <a:bodyPr wrap="non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Net Promoter Score (NPS)</a:t>
            </a:r>
            <a:endParaRPr lang="en-US" sz="1900" dirty="0"/>
          </a:p>
        </p:txBody>
      </p:sp>
      <p:sp>
        <p:nvSpPr>
          <p:cNvPr id="12" name="Text 10"/>
          <p:cNvSpPr/>
          <p:nvPr/>
        </p:nvSpPr>
        <p:spPr>
          <a:xfrm>
            <a:off x="4991933" y="4903113"/>
            <a:ext cx="8511064" cy="790099"/>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Measure of customer satisfaction and loyalty, expecting an upward trend.</a:t>
            </a:r>
            <a:endParaRPr lang="en-US" sz="1900" dirty="0"/>
          </a:p>
        </p:txBody>
      </p:sp>
      <p:sp>
        <p:nvSpPr>
          <p:cNvPr id="13" name="Shape 11"/>
          <p:cNvSpPr/>
          <p:nvPr/>
        </p:nvSpPr>
        <p:spPr>
          <a:xfrm>
            <a:off x="880467" y="5848945"/>
            <a:ext cx="12869347" cy="1101566"/>
          </a:xfrm>
          <a:prstGeom prst="rect">
            <a:avLst/>
          </a:prstGeom>
          <a:solidFill>
            <a:srgbClr val="000000">
              <a:alpha val="4000"/>
            </a:srgbClr>
          </a:solidFill>
          <a:ln/>
        </p:spPr>
      </p:sp>
      <p:sp>
        <p:nvSpPr>
          <p:cNvPr id="14" name="Text 12"/>
          <p:cNvSpPr/>
          <p:nvPr/>
        </p:nvSpPr>
        <p:spPr>
          <a:xfrm>
            <a:off x="1127403" y="6004679"/>
            <a:ext cx="3363278" cy="790099"/>
          </a:xfrm>
          <a:prstGeom prst="rect">
            <a:avLst/>
          </a:prstGeom>
          <a:noFill/>
          <a:ln/>
        </p:spPr>
        <p:txBody>
          <a:bodyPr wrap="squar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Revenue from Retained Customers</a:t>
            </a:r>
            <a:endParaRPr lang="en-US" sz="1900" dirty="0"/>
          </a:p>
        </p:txBody>
      </p:sp>
      <p:sp>
        <p:nvSpPr>
          <p:cNvPr id="15" name="Text 13"/>
          <p:cNvSpPr/>
          <p:nvPr/>
        </p:nvSpPr>
        <p:spPr>
          <a:xfrm>
            <a:off x="4991933" y="6004679"/>
            <a:ext cx="8511064" cy="395049"/>
          </a:xfrm>
          <a:prstGeom prst="rect">
            <a:avLst/>
          </a:prstGeom>
          <a:noFill/>
          <a:ln/>
        </p:spPr>
        <p:txBody>
          <a:bodyPr wrap="none" lIns="0" tIns="0" rIns="0" bIns="0" rtlCol="0" anchor="t"/>
          <a:lstStyle/>
          <a:p>
            <a:pPr algn="l" indent="0" marL="0">
              <a:lnSpc>
                <a:spcPts val="3100"/>
              </a:lnSpc>
              <a:buNone/>
            </a:pPr>
            <a:r>
              <a:rPr lang="en-US" sz="1900" dirty="0">
                <a:solidFill>
                  <a:srgbClr val="E5DCE6"/>
                </a:solidFill>
                <a:latin typeface="Montserrat" pitchFamily="34" charset="0"/>
                <a:ea typeface="Montserrat" pitchFamily="34" charset="-122"/>
                <a:cs typeface="Montserrat" pitchFamily="34" charset="-120"/>
              </a:rPr>
              <a:t>Direct financial impact of successful retention efforts.</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2026-01-18T16:36:12Z</dcterms:created>
  <dcterms:modified xsi:type="dcterms:W3CDTF">2026-01-18T16:36:12Z</dcterms:modified>
</cp:coreProperties>
</file>